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47472"/>
            <a:ext cx="310896" cy="310896"/>
          </a:xfrm>
          <a:prstGeom prst="roundRect">
            <a:avLst>
              <a:gd name="adj" fmla="val 12000"/>
            </a:avLst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52044"/>
            <a:ext cx="31089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700" b="1">
                <a:solidFill>
                  <a:srgbClr val="04140C"/>
                </a:solidFill>
                <a:latin typeface="Aptos Display"/>
              </a:defRPr>
            </a:pPr>
            <a:r>
              <a:t>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5256" y="342900"/>
            <a:ext cx="77724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defRPr sz="1400" b="1">
                <a:solidFill>
                  <a:srgbClr val="E8EEF1"/>
                </a:solidFill>
                <a:latin typeface="Aptos Display"/>
              </a:defRPr>
            </a:pPr>
            <a:r>
              <a:t>BILL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7048" y="342900"/>
            <a:ext cx="50292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defRPr sz="1400" b="1">
                <a:solidFill>
                  <a:srgbClr val="12C276"/>
                </a:solidFill>
                <a:latin typeface="Aptos Display"/>
              </a:defRPr>
            </a:pPr>
            <a:r>
              <a:t>.SU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49640" y="347472"/>
            <a:ext cx="2834640" cy="27432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r">
              <a:defRPr sz="850" b="1">
                <a:solidFill>
                  <a:srgbClr val="B6C3CD"/>
                </a:solidFill>
                <a:latin typeface="Aptos"/>
              </a:defRPr>
            </a:pPr>
            <a:r>
              <a:t>КОММЕРЧЕСКОЕ ПРЕДЛОЖЕНИЕ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75720" y="338328"/>
            <a:ext cx="3200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defRPr sz="900" b="1">
                <a:solidFill>
                  <a:srgbClr val="12C276"/>
                </a:solidFill>
                <a:latin typeface="Aptos"/>
              </a:defRPr>
            </a:pPr>
            <a:r>
              <a:t>01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" y="1024128"/>
            <a:ext cx="2697480" cy="329184"/>
          </a:xfrm>
          <a:prstGeom prst="roundRect">
            <a:avLst>
              <a:gd name="adj" fmla="val 12000"/>
            </a:avLst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6928" y="1037844"/>
            <a:ext cx="269748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000" b="1">
                <a:solidFill>
                  <a:srgbClr val="04140C"/>
                </a:solidFill>
                <a:latin typeface="Aptos"/>
              </a:defRPr>
            </a:pPr>
            <a:r>
              <a:t>ДЛЯ ПОДПИСОЧНОГО БИЗНЕСА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1627632"/>
            <a:ext cx="6812280" cy="141732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3200" b="1">
                <a:solidFill>
                  <a:srgbClr val="E8EEF1"/>
                </a:solidFill>
                <a:latin typeface="Aptos Display"/>
              </a:defRPr>
            </a:pPr>
            <a:r>
              <a:t>Регулярная оплата</a:t>
            </a:r>
            <a:br/>
            <a:r>
              <a:t>без напоминаний клиенту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3246120"/>
            <a:ext cx="6080760" cy="713232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600" b="0">
                <a:solidFill>
                  <a:srgbClr val="B6C3CD"/>
                </a:solidFill>
                <a:latin typeface="Aptos"/>
              </a:defRPr>
            </a:pPr>
            <a:r>
              <a:t>СБП-рекуррент для подписок, сервисов и периодических платежей:</a:t>
            </a:r>
            <a:br/>
            <a:r>
              <a:t>согласие один раз — списание по расписанию.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66928" y="4800600"/>
            <a:ext cx="4754880" cy="1097280"/>
          </a:xfrm>
          <a:prstGeom prst="roundRect">
            <a:avLst>
              <a:gd name="adj" fmla="val 12000"/>
            </a:avLst>
          </a:prstGeom>
          <a:solidFill>
            <a:srgbClr val="10161B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4672" y="5029200"/>
            <a:ext cx="164592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900" b="1">
                <a:solidFill>
                  <a:srgbClr val="12C276"/>
                </a:solidFill>
                <a:latin typeface="Aptos"/>
              </a:defRPr>
            </a:pPr>
            <a:r>
              <a:t>КЛЮЧЕВОЙ ЭФФЕКТ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4672" y="5367528"/>
            <a:ext cx="4160520" cy="32004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500" b="1">
                <a:solidFill>
                  <a:srgbClr val="E8EEF1"/>
                </a:solidFill>
                <a:latin typeface="Aptos Display"/>
              </a:defRPr>
            </a:pPr>
            <a:r>
              <a:t>Платёж происходит вовремя — без лишних касаний.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29600" y="1115568"/>
            <a:ext cx="2423160" cy="5074920"/>
          </a:xfrm>
          <a:prstGeom prst="roundRect">
            <a:avLst>
              <a:gd name="adj" fmla="val 12000"/>
            </a:avLst>
          </a:prstGeom>
          <a:solidFill>
            <a:srgbClr val="050607"/>
          </a:solidFill>
          <a:ln>
            <a:solidFill>
              <a:srgbClr val="354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8321040" y="1271016"/>
            <a:ext cx="2240279" cy="4764024"/>
          </a:xfrm>
          <a:prstGeom prst="roundRect">
            <a:avLst>
              <a:gd name="adj" fmla="val 12000"/>
            </a:avLst>
          </a:prstGeom>
          <a:solidFill>
            <a:srgbClr val="F5F7F8"/>
          </a:solidFill>
          <a:ln>
            <a:solidFill>
              <a:srgbClr val="F5F7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9101937" y="1179576"/>
            <a:ext cx="678484" cy="54864"/>
          </a:xfrm>
          <a:prstGeom prst="roundRect">
            <a:avLst>
              <a:gd name="adj" fmla="val 12000"/>
            </a:avLst>
          </a:prstGeom>
          <a:solidFill>
            <a:srgbClr val="263139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85632" y="1463040"/>
            <a:ext cx="191109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900" b="1">
                <a:solidFill>
                  <a:srgbClr val="4A5861"/>
                </a:solidFill>
                <a:latin typeface="Aptos"/>
              </a:defRPr>
            </a:pPr>
            <a:r>
              <a:t>БАНК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85632" y="1956816"/>
            <a:ext cx="1911095" cy="65836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ctr">
              <a:defRPr sz="1300" b="1">
                <a:solidFill>
                  <a:srgbClr val="10161B"/>
                </a:solidFill>
                <a:latin typeface="Aptos Display"/>
              </a:defRPr>
            </a:pPr>
            <a:r>
              <a:t>Привязать счёт СБП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020555" y="2670048"/>
            <a:ext cx="841248" cy="841248"/>
          </a:xfrm>
          <a:prstGeom prst="rect">
            <a:avLst/>
          </a:prstGeom>
          <a:solidFill>
            <a:srgbClr val="FFFFFF"/>
          </a:solidFill>
          <a:ln>
            <a:solidFill>
              <a:srgbClr val="D9E1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020555" y="267004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060615" y="267004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9100674" y="267004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9140734" y="267004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9180793" y="267004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9220853" y="267004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9260912" y="267004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9300971" y="267004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9381090" y="267004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9421150" y="267004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9501269" y="267004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9541328" y="267004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9581387" y="267004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9621447" y="267004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9661506" y="267004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9701566" y="267004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9741625" y="267004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9781685" y="267004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9821744" y="267004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9020555" y="271010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9260912" y="271010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9541328" y="271010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9581387" y="271010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9821744" y="271010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9020555" y="275016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9100674" y="275016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9140734" y="275016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9180793" y="275016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9260912" y="275016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9300971" y="275016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9341031" y="275016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9381090" y="275016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9421150" y="275016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9581387" y="275016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9661506" y="275016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9701566" y="275016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9741625" y="275016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ectangle 57"/>
          <p:cNvSpPr/>
          <p:nvPr/>
        </p:nvSpPr>
        <p:spPr>
          <a:xfrm>
            <a:off x="9821744" y="275016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9020555" y="279022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9100674" y="279022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ectangle 60"/>
          <p:cNvSpPr/>
          <p:nvPr/>
        </p:nvSpPr>
        <p:spPr>
          <a:xfrm>
            <a:off x="9140734" y="279022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ectangle 61"/>
          <p:cNvSpPr/>
          <p:nvPr/>
        </p:nvSpPr>
        <p:spPr>
          <a:xfrm>
            <a:off x="9180793" y="279022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9260912" y="279022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9300971" y="279022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ectangle 64"/>
          <p:cNvSpPr/>
          <p:nvPr/>
        </p:nvSpPr>
        <p:spPr>
          <a:xfrm>
            <a:off x="9421150" y="279022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Rectangle 65"/>
          <p:cNvSpPr/>
          <p:nvPr/>
        </p:nvSpPr>
        <p:spPr>
          <a:xfrm>
            <a:off x="9501269" y="279022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ectangle 66"/>
          <p:cNvSpPr/>
          <p:nvPr/>
        </p:nvSpPr>
        <p:spPr>
          <a:xfrm>
            <a:off x="9581387" y="279022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Rectangle 67"/>
          <p:cNvSpPr/>
          <p:nvPr/>
        </p:nvSpPr>
        <p:spPr>
          <a:xfrm>
            <a:off x="9661506" y="279022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ectangle 68"/>
          <p:cNvSpPr/>
          <p:nvPr/>
        </p:nvSpPr>
        <p:spPr>
          <a:xfrm>
            <a:off x="9701566" y="279022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Rectangle 69"/>
          <p:cNvSpPr/>
          <p:nvPr/>
        </p:nvSpPr>
        <p:spPr>
          <a:xfrm>
            <a:off x="9741625" y="279022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Rectangle 70"/>
          <p:cNvSpPr/>
          <p:nvPr/>
        </p:nvSpPr>
        <p:spPr>
          <a:xfrm>
            <a:off x="9821744" y="279022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Rectangle 71"/>
          <p:cNvSpPr/>
          <p:nvPr/>
        </p:nvSpPr>
        <p:spPr>
          <a:xfrm>
            <a:off x="9020555" y="2830285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Rectangle 72"/>
          <p:cNvSpPr/>
          <p:nvPr/>
        </p:nvSpPr>
        <p:spPr>
          <a:xfrm>
            <a:off x="9100674" y="2830285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Rectangle 73"/>
          <p:cNvSpPr/>
          <p:nvPr/>
        </p:nvSpPr>
        <p:spPr>
          <a:xfrm>
            <a:off x="9140734" y="2830285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Rectangle 74"/>
          <p:cNvSpPr/>
          <p:nvPr/>
        </p:nvSpPr>
        <p:spPr>
          <a:xfrm>
            <a:off x="9180793" y="2830285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Rectangle 75"/>
          <p:cNvSpPr/>
          <p:nvPr/>
        </p:nvSpPr>
        <p:spPr>
          <a:xfrm>
            <a:off x="9260912" y="2830285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Rectangle 76"/>
          <p:cNvSpPr/>
          <p:nvPr/>
        </p:nvSpPr>
        <p:spPr>
          <a:xfrm>
            <a:off x="9421150" y="2830285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Rectangle 77"/>
          <p:cNvSpPr/>
          <p:nvPr/>
        </p:nvSpPr>
        <p:spPr>
          <a:xfrm>
            <a:off x="9461209" y="2830285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Rectangle 78"/>
          <p:cNvSpPr/>
          <p:nvPr/>
        </p:nvSpPr>
        <p:spPr>
          <a:xfrm>
            <a:off x="9581387" y="2830285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Rectangle 79"/>
          <p:cNvSpPr/>
          <p:nvPr/>
        </p:nvSpPr>
        <p:spPr>
          <a:xfrm>
            <a:off x="9661506" y="2830285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Rectangle 80"/>
          <p:cNvSpPr/>
          <p:nvPr/>
        </p:nvSpPr>
        <p:spPr>
          <a:xfrm>
            <a:off x="9701566" y="2830285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Rectangle 81"/>
          <p:cNvSpPr/>
          <p:nvPr/>
        </p:nvSpPr>
        <p:spPr>
          <a:xfrm>
            <a:off x="9741625" y="2830285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Rectangle 82"/>
          <p:cNvSpPr/>
          <p:nvPr/>
        </p:nvSpPr>
        <p:spPr>
          <a:xfrm>
            <a:off x="9821744" y="2830285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Rectangle 83"/>
          <p:cNvSpPr/>
          <p:nvPr/>
        </p:nvSpPr>
        <p:spPr>
          <a:xfrm>
            <a:off x="9020555" y="2870345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Rectangle 84"/>
          <p:cNvSpPr/>
          <p:nvPr/>
        </p:nvSpPr>
        <p:spPr>
          <a:xfrm>
            <a:off x="9260912" y="2870345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Rectangle 85"/>
          <p:cNvSpPr/>
          <p:nvPr/>
        </p:nvSpPr>
        <p:spPr>
          <a:xfrm>
            <a:off x="9341031" y="2870345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Rectangle 86"/>
          <p:cNvSpPr/>
          <p:nvPr/>
        </p:nvSpPr>
        <p:spPr>
          <a:xfrm>
            <a:off x="9461209" y="2870345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Rectangle 87"/>
          <p:cNvSpPr/>
          <p:nvPr/>
        </p:nvSpPr>
        <p:spPr>
          <a:xfrm>
            <a:off x="9581387" y="2870345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Rectangle 88"/>
          <p:cNvSpPr/>
          <p:nvPr/>
        </p:nvSpPr>
        <p:spPr>
          <a:xfrm>
            <a:off x="9821744" y="2870345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Rectangle 89"/>
          <p:cNvSpPr/>
          <p:nvPr/>
        </p:nvSpPr>
        <p:spPr>
          <a:xfrm>
            <a:off x="9020555" y="291040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Rectangle 90"/>
          <p:cNvSpPr/>
          <p:nvPr/>
        </p:nvSpPr>
        <p:spPr>
          <a:xfrm>
            <a:off x="9060615" y="291040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Rectangle 91"/>
          <p:cNvSpPr/>
          <p:nvPr/>
        </p:nvSpPr>
        <p:spPr>
          <a:xfrm>
            <a:off x="9100674" y="291040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Rectangle 92"/>
          <p:cNvSpPr/>
          <p:nvPr/>
        </p:nvSpPr>
        <p:spPr>
          <a:xfrm>
            <a:off x="9140734" y="291040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Rectangle 93"/>
          <p:cNvSpPr/>
          <p:nvPr/>
        </p:nvSpPr>
        <p:spPr>
          <a:xfrm>
            <a:off x="9180793" y="291040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5" name="Rectangle 94"/>
          <p:cNvSpPr/>
          <p:nvPr/>
        </p:nvSpPr>
        <p:spPr>
          <a:xfrm>
            <a:off x="9220853" y="291040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Rectangle 95"/>
          <p:cNvSpPr/>
          <p:nvPr/>
        </p:nvSpPr>
        <p:spPr>
          <a:xfrm>
            <a:off x="9260912" y="291040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Rectangle 96"/>
          <p:cNvSpPr/>
          <p:nvPr/>
        </p:nvSpPr>
        <p:spPr>
          <a:xfrm>
            <a:off x="9341031" y="291040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Rectangle 97"/>
          <p:cNvSpPr/>
          <p:nvPr/>
        </p:nvSpPr>
        <p:spPr>
          <a:xfrm>
            <a:off x="9421150" y="291040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" name="Rectangle 98"/>
          <p:cNvSpPr/>
          <p:nvPr/>
        </p:nvSpPr>
        <p:spPr>
          <a:xfrm>
            <a:off x="9541328" y="291040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" name="Rectangle 99"/>
          <p:cNvSpPr/>
          <p:nvPr/>
        </p:nvSpPr>
        <p:spPr>
          <a:xfrm>
            <a:off x="9581387" y="291040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Rectangle 100"/>
          <p:cNvSpPr/>
          <p:nvPr/>
        </p:nvSpPr>
        <p:spPr>
          <a:xfrm>
            <a:off x="9621447" y="291040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Rectangle 101"/>
          <p:cNvSpPr/>
          <p:nvPr/>
        </p:nvSpPr>
        <p:spPr>
          <a:xfrm>
            <a:off x="9661506" y="291040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3" name="Rectangle 102"/>
          <p:cNvSpPr/>
          <p:nvPr/>
        </p:nvSpPr>
        <p:spPr>
          <a:xfrm>
            <a:off x="9701566" y="291040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4" name="Rectangle 103"/>
          <p:cNvSpPr/>
          <p:nvPr/>
        </p:nvSpPr>
        <p:spPr>
          <a:xfrm>
            <a:off x="9741625" y="291040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5" name="Rectangle 104"/>
          <p:cNvSpPr/>
          <p:nvPr/>
        </p:nvSpPr>
        <p:spPr>
          <a:xfrm>
            <a:off x="9781685" y="291040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6" name="Rectangle 105"/>
          <p:cNvSpPr/>
          <p:nvPr/>
        </p:nvSpPr>
        <p:spPr>
          <a:xfrm>
            <a:off x="9821744" y="291040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7" name="Rectangle 106"/>
          <p:cNvSpPr/>
          <p:nvPr/>
        </p:nvSpPr>
        <p:spPr>
          <a:xfrm>
            <a:off x="9060615" y="295046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8" name="Rectangle 107"/>
          <p:cNvSpPr/>
          <p:nvPr/>
        </p:nvSpPr>
        <p:spPr>
          <a:xfrm>
            <a:off x="9100674" y="295046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9" name="Rectangle 108"/>
          <p:cNvSpPr/>
          <p:nvPr/>
        </p:nvSpPr>
        <p:spPr>
          <a:xfrm>
            <a:off x="9300971" y="295046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0" name="Rectangle 109"/>
          <p:cNvSpPr/>
          <p:nvPr/>
        </p:nvSpPr>
        <p:spPr>
          <a:xfrm>
            <a:off x="9341031" y="295046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1" name="Rectangle 110"/>
          <p:cNvSpPr/>
          <p:nvPr/>
        </p:nvSpPr>
        <p:spPr>
          <a:xfrm>
            <a:off x="9381090" y="295046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2" name="Rectangle 111"/>
          <p:cNvSpPr/>
          <p:nvPr/>
        </p:nvSpPr>
        <p:spPr>
          <a:xfrm>
            <a:off x="9461209" y="295046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3" name="Rectangle 112"/>
          <p:cNvSpPr/>
          <p:nvPr/>
        </p:nvSpPr>
        <p:spPr>
          <a:xfrm>
            <a:off x="9501269" y="295046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4" name="Rectangle 113"/>
          <p:cNvSpPr/>
          <p:nvPr/>
        </p:nvSpPr>
        <p:spPr>
          <a:xfrm>
            <a:off x="9541328" y="295046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5" name="Rectangle 114"/>
          <p:cNvSpPr/>
          <p:nvPr/>
        </p:nvSpPr>
        <p:spPr>
          <a:xfrm>
            <a:off x="9621447" y="295046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6" name="Rectangle 115"/>
          <p:cNvSpPr/>
          <p:nvPr/>
        </p:nvSpPr>
        <p:spPr>
          <a:xfrm>
            <a:off x="9741625" y="295046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7" name="Rectangle 116"/>
          <p:cNvSpPr/>
          <p:nvPr/>
        </p:nvSpPr>
        <p:spPr>
          <a:xfrm>
            <a:off x="9781685" y="2950464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8" name="Rectangle 117"/>
          <p:cNvSpPr/>
          <p:nvPr/>
        </p:nvSpPr>
        <p:spPr>
          <a:xfrm>
            <a:off x="9020555" y="2990523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9" name="Rectangle 118"/>
          <p:cNvSpPr/>
          <p:nvPr/>
        </p:nvSpPr>
        <p:spPr>
          <a:xfrm>
            <a:off x="9060615" y="2990523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0" name="Rectangle 119"/>
          <p:cNvSpPr/>
          <p:nvPr/>
        </p:nvSpPr>
        <p:spPr>
          <a:xfrm>
            <a:off x="9300971" y="2990523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1" name="Rectangle 120"/>
          <p:cNvSpPr/>
          <p:nvPr/>
        </p:nvSpPr>
        <p:spPr>
          <a:xfrm>
            <a:off x="9341031" y="2990523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2" name="Rectangle 121"/>
          <p:cNvSpPr/>
          <p:nvPr/>
        </p:nvSpPr>
        <p:spPr>
          <a:xfrm>
            <a:off x="9621447" y="2990523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3" name="Rectangle 122"/>
          <p:cNvSpPr/>
          <p:nvPr/>
        </p:nvSpPr>
        <p:spPr>
          <a:xfrm>
            <a:off x="9701566" y="2990523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4" name="Rectangle 123"/>
          <p:cNvSpPr/>
          <p:nvPr/>
        </p:nvSpPr>
        <p:spPr>
          <a:xfrm>
            <a:off x="9781685" y="2990523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5" name="Rectangle 124"/>
          <p:cNvSpPr/>
          <p:nvPr/>
        </p:nvSpPr>
        <p:spPr>
          <a:xfrm>
            <a:off x="9821744" y="2990523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6" name="Rectangle 125"/>
          <p:cNvSpPr/>
          <p:nvPr/>
        </p:nvSpPr>
        <p:spPr>
          <a:xfrm>
            <a:off x="9100674" y="3030582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7" name="Rectangle 126"/>
          <p:cNvSpPr/>
          <p:nvPr/>
        </p:nvSpPr>
        <p:spPr>
          <a:xfrm>
            <a:off x="9140734" y="3030582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8" name="Rectangle 127"/>
          <p:cNvSpPr/>
          <p:nvPr/>
        </p:nvSpPr>
        <p:spPr>
          <a:xfrm>
            <a:off x="9341031" y="3030582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9" name="Rectangle 128"/>
          <p:cNvSpPr/>
          <p:nvPr/>
        </p:nvSpPr>
        <p:spPr>
          <a:xfrm>
            <a:off x="9581387" y="3030582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0" name="Rectangle 129"/>
          <p:cNvSpPr/>
          <p:nvPr/>
        </p:nvSpPr>
        <p:spPr>
          <a:xfrm>
            <a:off x="9661506" y="3030582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1" name="Rectangle 130"/>
          <p:cNvSpPr/>
          <p:nvPr/>
        </p:nvSpPr>
        <p:spPr>
          <a:xfrm>
            <a:off x="9741625" y="3030582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2" name="Rectangle 131"/>
          <p:cNvSpPr/>
          <p:nvPr/>
        </p:nvSpPr>
        <p:spPr>
          <a:xfrm>
            <a:off x="9781685" y="3030582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3" name="Rectangle 132"/>
          <p:cNvSpPr/>
          <p:nvPr/>
        </p:nvSpPr>
        <p:spPr>
          <a:xfrm>
            <a:off x="9020555" y="3070642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4" name="Rectangle 133"/>
          <p:cNvSpPr/>
          <p:nvPr/>
        </p:nvSpPr>
        <p:spPr>
          <a:xfrm>
            <a:off x="9341031" y="3070642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5" name="Rectangle 134"/>
          <p:cNvSpPr/>
          <p:nvPr/>
        </p:nvSpPr>
        <p:spPr>
          <a:xfrm>
            <a:off x="9381090" y="3070642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6" name="Rectangle 135"/>
          <p:cNvSpPr/>
          <p:nvPr/>
        </p:nvSpPr>
        <p:spPr>
          <a:xfrm>
            <a:off x="9581387" y="3070642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7" name="Rectangle 136"/>
          <p:cNvSpPr/>
          <p:nvPr/>
        </p:nvSpPr>
        <p:spPr>
          <a:xfrm>
            <a:off x="9741625" y="3070642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8" name="Rectangle 137"/>
          <p:cNvSpPr/>
          <p:nvPr/>
        </p:nvSpPr>
        <p:spPr>
          <a:xfrm>
            <a:off x="9821744" y="3070642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9" name="Rectangle 138"/>
          <p:cNvSpPr/>
          <p:nvPr/>
        </p:nvSpPr>
        <p:spPr>
          <a:xfrm>
            <a:off x="9020555" y="3110701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0" name="Rectangle 139"/>
          <p:cNvSpPr/>
          <p:nvPr/>
        </p:nvSpPr>
        <p:spPr>
          <a:xfrm>
            <a:off x="9140734" y="3110701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1" name="Rectangle 140"/>
          <p:cNvSpPr/>
          <p:nvPr/>
        </p:nvSpPr>
        <p:spPr>
          <a:xfrm>
            <a:off x="9180793" y="3110701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2" name="Rectangle 141"/>
          <p:cNvSpPr/>
          <p:nvPr/>
        </p:nvSpPr>
        <p:spPr>
          <a:xfrm>
            <a:off x="9260912" y="3110701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3" name="Rectangle 142"/>
          <p:cNvSpPr/>
          <p:nvPr/>
        </p:nvSpPr>
        <p:spPr>
          <a:xfrm>
            <a:off x="9541328" y="3110701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4" name="Rectangle 143"/>
          <p:cNvSpPr/>
          <p:nvPr/>
        </p:nvSpPr>
        <p:spPr>
          <a:xfrm>
            <a:off x="9621447" y="3110701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5" name="Rectangle 144"/>
          <p:cNvSpPr/>
          <p:nvPr/>
        </p:nvSpPr>
        <p:spPr>
          <a:xfrm>
            <a:off x="9661506" y="3110701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6" name="Rectangle 145"/>
          <p:cNvSpPr/>
          <p:nvPr/>
        </p:nvSpPr>
        <p:spPr>
          <a:xfrm>
            <a:off x="9741625" y="3110701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7" name="Rectangle 146"/>
          <p:cNvSpPr/>
          <p:nvPr/>
        </p:nvSpPr>
        <p:spPr>
          <a:xfrm>
            <a:off x="9781685" y="3110701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8" name="Rectangle 147"/>
          <p:cNvSpPr/>
          <p:nvPr/>
        </p:nvSpPr>
        <p:spPr>
          <a:xfrm>
            <a:off x="9020555" y="3150761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9" name="Rectangle 148"/>
          <p:cNvSpPr/>
          <p:nvPr/>
        </p:nvSpPr>
        <p:spPr>
          <a:xfrm>
            <a:off x="9180793" y="3150761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0" name="Rectangle 149"/>
          <p:cNvSpPr/>
          <p:nvPr/>
        </p:nvSpPr>
        <p:spPr>
          <a:xfrm>
            <a:off x="9220853" y="3150761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1" name="Rectangle 150"/>
          <p:cNvSpPr/>
          <p:nvPr/>
        </p:nvSpPr>
        <p:spPr>
          <a:xfrm>
            <a:off x="9260912" y="3150761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2" name="Rectangle 151"/>
          <p:cNvSpPr/>
          <p:nvPr/>
        </p:nvSpPr>
        <p:spPr>
          <a:xfrm>
            <a:off x="9421150" y="3150761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3" name="Rectangle 152"/>
          <p:cNvSpPr/>
          <p:nvPr/>
        </p:nvSpPr>
        <p:spPr>
          <a:xfrm>
            <a:off x="9461209" y="3150761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4" name="Rectangle 153"/>
          <p:cNvSpPr/>
          <p:nvPr/>
        </p:nvSpPr>
        <p:spPr>
          <a:xfrm>
            <a:off x="9701566" y="3150761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5" name="Rectangle 154"/>
          <p:cNvSpPr/>
          <p:nvPr/>
        </p:nvSpPr>
        <p:spPr>
          <a:xfrm>
            <a:off x="9781685" y="3150761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6" name="Rectangle 155"/>
          <p:cNvSpPr/>
          <p:nvPr/>
        </p:nvSpPr>
        <p:spPr>
          <a:xfrm>
            <a:off x="9060615" y="319082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7" name="Rectangle 156"/>
          <p:cNvSpPr/>
          <p:nvPr/>
        </p:nvSpPr>
        <p:spPr>
          <a:xfrm>
            <a:off x="9100674" y="319082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8" name="Rectangle 157"/>
          <p:cNvSpPr/>
          <p:nvPr/>
        </p:nvSpPr>
        <p:spPr>
          <a:xfrm>
            <a:off x="9140734" y="319082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9" name="Rectangle 158"/>
          <p:cNvSpPr/>
          <p:nvPr/>
        </p:nvSpPr>
        <p:spPr>
          <a:xfrm>
            <a:off x="9220853" y="319082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0" name="Rectangle 159"/>
          <p:cNvSpPr/>
          <p:nvPr/>
        </p:nvSpPr>
        <p:spPr>
          <a:xfrm>
            <a:off x="9341031" y="319082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1" name="Rectangle 160"/>
          <p:cNvSpPr/>
          <p:nvPr/>
        </p:nvSpPr>
        <p:spPr>
          <a:xfrm>
            <a:off x="9421150" y="319082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2" name="Rectangle 161"/>
          <p:cNvSpPr/>
          <p:nvPr/>
        </p:nvSpPr>
        <p:spPr>
          <a:xfrm>
            <a:off x="9581387" y="319082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3" name="Rectangle 162"/>
          <p:cNvSpPr/>
          <p:nvPr/>
        </p:nvSpPr>
        <p:spPr>
          <a:xfrm>
            <a:off x="9661506" y="319082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4" name="Rectangle 163"/>
          <p:cNvSpPr/>
          <p:nvPr/>
        </p:nvSpPr>
        <p:spPr>
          <a:xfrm>
            <a:off x="9701566" y="319082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5" name="Rectangle 164"/>
          <p:cNvSpPr/>
          <p:nvPr/>
        </p:nvSpPr>
        <p:spPr>
          <a:xfrm>
            <a:off x="9821744" y="319082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6" name="Rectangle 165"/>
          <p:cNvSpPr/>
          <p:nvPr/>
        </p:nvSpPr>
        <p:spPr>
          <a:xfrm>
            <a:off x="9020555" y="323088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7" name="Rectangle 166"/>
          <p:cNvSpPr/>
          <p:nvPr/>
        </p:nvSpPr>
        <p:spPr>
          <a:xfrm>
            <a:off x="9060615" y="323088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8" name="Rectangle 167"/>
          <p:cNvSpPr/>
          <p:nvPr/>
        </p:nvSpPr>
        <p:spPr>
          <a:xfrm>
            <a:off x="9100674" y="323088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9" name="Rectangle 168"/>
          <p:cNvSpPr/>
          <p:nvPr/>
        </p:nvSpPr>
        <p:spPr>
          <a:xfrm>
            <a:off x="9140734" y="323088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0" name="Rectangle 169"/>
          <p:cNvSpPr/>
          <p:nvPr/>
        </p:nvSpPr>
        <p:spPr>
          <a:xfrm>
            <a:off x="9180793" y="323088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1" name="Rectangle 170"/>
          <p:cNvSpPr/>
          <p:nvPr/>
        </p:nvSpPr>
        <p:spPr>
          <a:xfrm>
            <a:off x="9220853" y="323088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2" name="Rectangle 171"/>
          <p:cNvSpPr/>
          <p:nvPr/>
        </p:nvSpPr>
        <p:spPr>
          <a:xfrm>
            <a:off x="9260912" y="323088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3" name="Rectangle 172"/>
          <p:cNvSpPr/>
          <p:nvPr/>
        </p:nvSpPr>
        <p:spPr>
          <a:xfrm>
            <a:off x="9421150" y="323088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4" name="Rectangle 173"/>
          <p:cNvSpPr/>
          <p:nvPr/>
        </p:nvSpPr>
        <p:spPr>
          <a:xfrm>
            <a:off x="9461209" y="323088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5" name="Rectangle 174"/>
          <p:cNvSpPr/>
          <p:nvPr/>
        </p:nvSpPr>
        <p:spPr>
          <a:xfrm>
            <a:off x="9501269" y="323088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6" name="Rectangle 175"/>
          <p:cNvSpPr/>
          <p:nvPr/>
        </p:nvSpPr>
        <p:spPr>
          <a:xfrm>
            <a:off x="9701566" y="323088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7" name="Rectangle 176"/>
          <p:cNvSpPr/>
          <p:nvPr/>
        </p:nvSpPr>
        <p:spPr>
          <a:xfrm>
            <a:off x="9741625" y="323088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8" name="Rectangle 177"/>
          <p:cNvSpPr/>
          <p:nvPr/>
        </p:nvSpPr>
        <p:spPr>
          <a:xfrm>
            <a:off x="9781685" y="3230880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9" name="Rectangle 178"/>
          <p:cNvSpPr/>
          <p:nvPr/>
        </p:nvSpPr>
        <p:spPr>
          <a:xfrm>
            <a:off x="9020555" y="3270939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0" name="Rectangle 179"/>
          <p:cNvSpPr/>
          <p:nvPr/>
        </p:nvSpPr>
        <p:spPr>
          <a:xfrm>
            <a:off x="9260912" y="3270939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1" name="Rectangle 180"/>
          <p:cNvSpPr/>
          <p:nvPr/>
        </p:nvSpPr>
        <p:spPr>
          <a:xfrm>
            <a:off x="9381090" y="3270939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2" name="Rectangle 181"/>
          <p:cNvSpPr/>
          <p:nvPr/>
        </p:nvSpPr>
        <p:spPr>
          <a:xfrm>
            <a:off x="9461209" y="3270939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3" name="Rectangle 182"/>
          <p:cNvSpPr/>
          <p:nvPr/>
        </p:nvSpPr>
        <p:spPr>
          <a:xfrm>
            <a:off x="9661506" y="3270939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4" name="Rectangle 183"/>
          <p:cNvSpPr/>
          <p:nvPr/>
        </p:nvSpPr>
        <p:spPr>
          <a:xfrm>
            <a:off x="9741625" y="3270939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5" name="Rectangle 184"/>
          <p:cNvSpPr/>
          <p:nvPr/>
        </p:nvSpPr>
        <p:spPr>
          <a:xfrm>
            <a:off x="9020555" y="331099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6" name="Rectangle 185"/>
          <p:cNvSpPr/>
          <p:nvPr/>
        </p:nvSpPr>
        <p:spPr>
          <a:xfrm>
            <a:off x="9100674" y="331099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7" name="Rectangle 186"/>
          <p:cNvSpPr/>
          <p:nvPr/>
        </p:nvSpPr>
        <p:spPr>
          <a:xfrm>
            <a:off x="9140734" y="331099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8" name="Rectangle 187"/>
          <p:cNvSpPr/>
          <p:nvPr/>
        </p:nvSpPr>
        <p:spPr>
          <a:xfrm>
            <a:off x="9180793" y="331099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9" name="Rectangle 188"/>
          <p:cNvSpPr/>
          <p:nvPr/>
        </p:nvSpPr>
        <p:spPr>
          <a:xfrm>
            <a:off x="9260912" y="331099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0" name="Rectangle 189"/>
          <p:cNvSpPr/>
          <p:nvPr/>
        </p:nvSpPr>
        <p:spPr>
          <a:xfrm>
            <a:off x="9300971" y="331099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1" name="Rectangle 190"/>
          <p:cNvSpPr/>
          <p:nvPr/>
        </p:nvSpPr>
        <p:spPr>
          <a:xfrm>
            <a:off x="9341031" y="331099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2" name="Rectangle 191"/>
          <p:cNvSpPr/>
          <p:nvPr/>
        </p:nvSpPr>
        <p:spPr>
          <a:xfrm>
            <a:off x="9461209" y="331099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3" name="Rectangle 192"/>
          <p:cNvSpPr/>
          <p:nvPr/>
        </p:nvSpPr>
        <p:spPr>
          <a:xfrm>
            <a:off x="9541328" y="331099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4" name="Rectangle 193"/>
          <p:cNvSpPr/>
          <p:nvPr/>
        </p:nvSpPr>
        <p:spPr>
          <a:xfrm>
            <a:off x="9701566" y="331099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5" name="Rectangle 194"/>
          <p:cNvSpPr/>
          <p:nvPr/>
        </p:nvSpPr>
        <p:spPr>
          <a:xfrm>
            <a:off x="9781685" y="331099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6" name="Rectangle 195"/>
          <p:cNvSpPr/>
          <p:nvPr/>
        </p:nvSpPr>
        <p:spPr>
          <a:xfrm>
            <a:off x="9020555" y="335105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7" name="Rectangle 196"/>
          <p:cNvSpPr/>
          <p:nvPr/>
        </p:nvSpPr>
        <p:spPr>
          <a:xfrm>
            <a:off x="9100674" y="335105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8" name="Rectangle 197"/>
          <p:cNvSpPr/>
          <p:nvPr/>
        </p:nvSpPr>
        <p:spPr>
          <a:xfrm>
            <a:off x="9140734" y="335105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9" name="Rectangle 198"/>
          <p:cNvSpPr/>
          <p:nvPr/>
        </p:nvSpPr>
        <p:spPr>
          <a:xfrm>
            <a:off x="9180793" y="335105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0" name="Rectangle 199"/>
          <p:cNvSpPr/>
          <p:nvPr/>
        </p:nvSpPr>
        <p:spPr>
          <a:xfrm>
            <a:off x="9260912" y="335105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1" name="Rectangle 200"/>
          <p:cNvSpPr/>
          <p:nvPr/>
        </p:nvSpPr>
        <p:spPr>
          <a:xfrm>
            <a:off x="9300971" y="335105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2" name="Rectangle 201"/>
          <p:cNvSpPr/>
          <p:nvPr/>
        </p:nvSpPr>
        <p:spPr>
          <a:xfrm>
            <a:off x="9381090" y="335105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3" name="Rectangle 202"/>
          <p:cNvSpPr/>
          <p:nvPr/>
        </p:nvSpPr>
        <p:spPr>
          <a:xfrm>
            <a:off x="9461209" y="335105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4" name="Rectangle 203"/>
          <p:cNvSpPr/>
          <p:nvPr/>
        </p:nvSpPr>
        <p:spPr>
          <a:xfrm>
            <a:off x="9701566" y="335105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5" name="Rectangle 204"/>
          <p:cNvSpPr/>
          <p:nvPr/>
        </p:nvSpPr>
        <p:spPr>
          <a:xfrm>
            <a:off x="9741625" y="335105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6" name="Rectangle 205"/>
          <p:cNvSpPr/>
          <p:nvPr/>
        </p:nvSpPr>
        <p:spPr>
          <a:xfrm>
            <a:off x="9821744" y="3351058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7" name="Rectangle 206"/>
          <p:cNvSpPr/>
          <p:nvPr/>
        </p:nvSpPr>
        <p:spPr>
          <a:xfrm>
            <a:off x="9020555" y="339111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8" name="Rectangle 207"/>
          <p:cNvSpPr/>
          <p:nvPr/>
        </p:nvSpPr>
        <p:spPr>
          <a:xfrm>
            <a:off x="9100674" y="339111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9" name="Rectangle 208"/>
          <p:cNvSpPr/>
          <p:nvPr/>
        </p:nvSpPr>
        <p:spPr>
          <a:xfrm>
            <a:off x="9140734" y="339111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0" name="Rectangle 209"/>
          <p:cNvSpPr/>
          <p:nvPr/>
        </p:nvSpPr>
        <p:spPr>
          <a:xfrm>
            <a:off x="9180793" y="339111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1" name="Rectangle 210"/>
          <p:cNvSpPr/>
          <p:nvPr/>
        </p:nvSpPr>
        <p:spPr>
          <a:xfrm>
            <a:off x="9260912" y="339111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2" name="Rectangle 211"/>
          <p:cNvSpPr/>
          <p:nvPr/>
        </p:nvSpPr>
        <p:spPr>
          <a:xfrm>
            <a:off x="9300971" y="339111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3" name="Rectangle 212"/>
          <p:cNvSpPr/>
          <p:nvPr/>
        </p:nvSpPr>
        <p:spPr>
          <a:xfrm>
            <a:off x="9341031" y="339111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4" name="Rectangle 213"/>
          <p:cNvSpPr/>
          <p:nvPr/>
        </p:nvSpPr>
        <p:spPr>
          <a:xfrm>
            <a:off x="9581387" y="339111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5" name="Rectangle 214"/>
          <p:cNvSpPr/>
          <p:nvPr/>
        </p:nvSpPr>
        <p:spPr>
          <a:xfrm>
            <a:off x="9661506" y="339111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6" name="Rectangle 215"/>
          <p:cNvSpPr/>
          <p:nvPr/>
        </p:nvSpPr>
        <p:spPr>
          <a:xfrm>
            <a:off x="9701566" y="339111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7" name="Rectangle 216"/>
          <p:cNvSpPr/>
          <p:nvPr/>
        </p:nvSpPr>
        <p:spPr>
          <a:xfrm>
            <a:off x="9020555" y="343117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8" name="Rectangle 217"/>
          <p:cNvSpPr/>
          <p:nvPr/>
        </p:nvSpPr>
        <p:spPr>
          <a:xfrm>
            <a:off x="9260912" y="343117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9" name="Rectangle 218"/>
          <p:cNvSpPr/>
          <p:nvPr/>
        </p:nvSpPr>
        <p:spPr>
          <a:xfrm>
            <a:off x="9300971" y="343117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0" name="Rectangle 219"/>
          <p:cNvSpPr/>
          <p:nvPr/>
        </p:nvSpPr>
        <p:spPr>
          <a:xfrm>
            <a:off x="9421150" y="343117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1" name="Rectangle 220"/>
          <p:cNvSpPr/>
          <p:nvPr/>
        </p:nvSpPr>
        <p:spPr>
          <a:xfrm>
            <a:off x="9581387" y="343117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2" name="Rectangle 221"/>
          <p:cNvSpPr/>
          <p:nvPr/>
        </p:nvSpPr>
        <p:spPr>
          <a:xfrm>
            <a:off x="9621447" y="343117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3" name="Rectangle 222"/>
          <p:cNvSpPr/>
          <p:nvPr/>
        </p:nvSpPr>
        <p:spPr>
          <a:xfrm>
            <a:off x="9661506" y="343117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4" name="Rectangle 223"/>
          <p:cNvSpPr/>
          <p:nvPr/>
        </p:nvSpPr>
        <p:spPr>
          <a:xfrm>
            <a:off x="9701566" y="343117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5" name="Rectangle 224"/>
          <p:cNvSpPr/>
          <p:nvPr/>
        </p:nvSpPr>
        <p:spPr>
          <a:xfrm>
            <a:off x="9821744" y="3431177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6" name="Rectangle 225"/>
          <p:cNvSpPr/>
          <p:nvPr/>
        </p:nvSpPr>
        <p:spPr>
          <a:xfrm>
            <a:off x="9020555" y="347123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7" name="Rectangle 226"/>
          <p:cNvSpPr/>
          <p:nvPr/>
        </p:nvSpPr>
        <p:spPr>
          <a:xfrm>
            <a:off x="9060615" y="347123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8" name="Rectangle 227"/>
          <p:cNvSpPr/>
          <p:nvPr/>
        </p:nvSpPr>
        <p:spPr>
          <a:xfrm>
            <a:off x="9100674" y="347123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9" name="Rectangle 228"/>
          <p:cNvSpPr/>
          <p:nvPr/>
        </p:nvSpPr>
        <p:spPr>
          <a:xfrm>
            <a:off x="9140734" y="347123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0" name="Rectangle 229"/>
          <p:cNvSpPr/>
          <p:nvPr/>
        </p:nvSpPr>
        <p:spPr>
          <a:xfrm>
            <a:off x="9180793" y="347123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1" name="Rectangle 230"/>
          <p:cNvSpPr/>
          <p:nvPr/>
        </p:nvSpPr>
        <p:spPr>
          <a:xfrm>
            <a:off x="9220853" y="347123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2" name="Rectangle 231"/>
          <p:cNvSpPr/>
          <p:nvPr/>
        </p:nvSpPr>
        <p:spPr>
          <a:xfrm>
            <a:off x="9260912" y="347123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3" name="Rectangle 232"/>
          <p:cNvSpPr/>
          <p:nvPr/>
        </p:nvSpPr>
        <p:spPr>
          <a:xfrm>
            <a:off x="9300971" y="347123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4" name="Rectangle 233"/>
          <p:cNvSpPr/>
          <p:nvPr/>
        </p:nvSpPr>
        <p:spPr>
          <a:xfrm>
            <a:off x="9421150" y="347123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5" name="Rectangle 234"/>
          <p:cNvSpPr/>
          <p:nvPr/>
        </p:nvSpPr>
        <p:spPr>
          <a:xfrm>
            <a:off x="9501269" y="347123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6" name="Rectangle 235"/>
          <p:cNvSpPr/>
          <p:nvPr/>
        </p:nvSpPr>
        <p:spPr>
          <a:xfrm>
            <a:off x="9621447" y="347123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7" name="Rectangle 236"/>
          <p:cNvSpPr/>
          <p:nvPr/>
        </p:nvSpPr>
        <p:spPr>
          <a:xfrm>
            <a:off x="9661506" y="3471236"/>
            <a:ext cx="41888" cy="41888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8" name="TextBox 237"/>
          <p:cNvSpPr txBox="1"/>
          <p:nvPr/>
        </p:nvSpPr>
        <p:spPr>
          <a:xfrm>
            <a:off x="8485632" y="3657600"/>
            <a:ext cx="1911095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defRPr sz="1800" b="1">
                <a:solidFill>
                  <a:srgbClr val="10161B"/>
                </a:solidFill>
                <a:latin typeface="Aptos"/>
              </a:defRPr>
            </a:pPr>
            <a:r>
              <a:t>по тарифу</a:t>
            </a:r>
          </a:p>
        </p:txBody>
      </p:sp>
      <p:sp>
        <p:nvSpPr>
          <p:cNvPr id="239" name="TextBox 238"/>
          <p:cNvSpPr txBox="1"/>
          <p:nvPr/>
        </p:nvSpPr>
        <p:spPr>
          <a:xfrm>
            <a:off x="8503920" y="4133087"/>
            <a:ext cx="1874519" cy="68580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ctr">
              <a:defRPr sz="850" b="0">
                <a:solidFill>
                  <a:srgbClr val="66757F"/>
                </a:solidFill>
                <a:latin typeface="Aptos"/>
              </a:defRPr>
            </a:pPr>
            <a:r>
              <a:t>Дальше списания проходят по расписанию</a:t>
            </a:r>
          </a:p>
        </p:txBody>
      </p:sp>
      <p:sp>
        <p:nvSpPr>
          <p:cNvPr id="240" name="Rounded Rectangle 239"/>
          <p:cNvSpPr/>
          <p:nvPr/>
        </p:nvSpPr>
        <p:spPr>
          <a:xfrm>
            <a:off x="8503920" y="5394959"/>
            <a:ext cx="1874519" cy="438912"/>
          </a:xfrm>
          <a:prstGeom prst="roundRect">
            <a:avLst>
              <a:gd name="adj" fmla="val 12000"/>
            </a:avLst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1" name="TextBox 240"/>
          <p:cNvSpPr txBox="1"/>
          <p:nvPr/>
        </p:nvSpPr>
        <p:spPr>
          <a:xfrm>
            <a:off x="8503920" y="5468112"/>
            <a:ext cx="1874519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000" b="1">
                <a:solidFill>
                  <a:srgbClr val="04140C"/>
                </a:solidFill>
                <a:latin typeface="Aptos"/>
              </a:defRPr>
            </a:pPr>
            <a:r>
              <a:t>Подтвердить</a:t>
            </a:r>
          </a:p>
        </p:txBody>
      </p:sp>
      <p:sp>
        <p:nvSpPr>
          <p:cNvPr id="242" name="Oval 241"/>
          <p:cNvSpPr/>
          <p:nvPr/>
        </p:nvSpPr>
        <p:spPr>
          <a:xfrm>
            <a:off x="7360920" y="3483864"/>
            <a:ext cx="310896" cy="310896"/>
          </a:xfrm>
          <a:prstGeom prst="ellipse">
            <a:avLst/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43" name="Connector 242"/>
          <p:cNvCxnSpPr/>
          <p:nvPr/>
        </p:nvCxnSpPr>
        <p:spPr>
          <a:xfrm>
            <a:off x="7671816" y="3639312"/>
            <a:ext cx="484632" cy="0"/>
          </a:xfrm>
          <a:prstGeom prst="line">
            <a:avLst/>
          </a:prstGeom>
          <a:ln w="31750">
            <a:solidFill>
              <a:srgbClr val="12C2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4" name="TextBox 243"/>
          <p:cNvSpPr txBox="1"/>
          <p:nvPr/>
        </p:nvSpPr>
        <p:spPr>
          <a:xfrm>
            <a:off x="566928" y="6355080"/>
            <a:ext cx="65836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1000" b="0">
                <a:solidFill>
                  <a:srgbClr val="B6C3CD"/>
                </a:solidFill>
                <a:latin typeface="Aptos"/>
              </a:defRPr>
            </a:pPr>
            <a:r>
              <a:t>BILL.SU · универсальное платёжное решение для регулярных списаний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47472"/>
            <a:ext cx="310896" cy="310896"/>
          </a:xfrm>
          <a:prstGeom prst="roundRect">
            <a:avLst>
              <a:gd name="adj" fmla="val 12000"/>
            </a:avLst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52044"/>
            <a:ext cx="31089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700" b="1">
                <a:solidFill>
                  <a:srgbClr val="04140C"/>
                </a:solidFill>
                <a:latin typeface="Aptos Display"/>
              </a:defRPr>
            </a:pPr>
            <a:r>
              <a:t>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5256" y="342900"/>
            <a:ext cx="77724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defRPr sz="1400" b="1">
                <a:solidFill>
                  <a:srgbClr val="E8EEF1"/>
                </a:solidFill>
                <a:latin typeface="Aptos Display"/>
              </a:defRPr>
            </a:pPr>
            <a:r>
              <a:t>BILL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7048" y="342900"/>
            <a:ext cx="50292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defRPr sz="1400" b="1">
                <a:solidFill>
                  <a:srgbClr val="12C276"/>
                </a:solidFill>
                <a:latin typeface="Aptos Display"/>
              </a:defRPr>
            </a:pPr>
            <a:r>
              <a:t>.SU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49640" y="347472"/>
            <a:ext cx="2834640" cy="27432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r">
              <a:defRPr sz="850" b="1">
                <a:solidFill>
                  <a:srgbClr val="B6C3CD"/>
                </a:solidFill>
                <a:latin typeface="Aptos"/>
              </a:defRPr>
            </a:pPr>
            <a:r>
              <a:t>СИТУАЦИЯ БИЗНЕСА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75720" y="338328"/>
            <a:ext cx="3200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defRPr sz="900" b="1">
                <a:solidFill>
                  <a:srgbClr val="12C276"/>
                </a:solidFill>
                <a:latin typeface="Aptos"/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868680"/>
            <a:ext cx="40233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1000" b="1">
                <a:solidFill>
                  <a:srgbClr val="12C276"/>
                </a:solidFill>
                <a:latin typeface="Aptos"/>
              </a:defRPr>
            </a:pPr>
            <a:r>
              <a:t>ПРОБЛЕМА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124712"/>
            <a:ext cx="10972800" cy="77724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2800" b="1">
                <a:solidFill>
                  <a:srgbClr val="E8EEF1"/>
                </a:solidFill>
                <a:latin typeface="Aptos Display"/>
              </a:defRPr>
            </a:pPr>
            <a:r>
              <a:t>Сервис готов продолжать работу. Платёж зависит от действий клиента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2542032"/>
            <a:ext cx="2606040" cy="3200400"/>
          </a:xfrm>
          <a:prstGeom prst="roundRect">
            <a:avLst>
              <a:gd name="adj" fmla="val 12000"/>
            </a:avLst>
          </a:prstGeom>
          <a:solidFill>
            <a:srgbClr val="10161B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8096" y="2724912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1100" b="1">
                <a:solidFill>
                  <a:srgbClr val="12C276"/>
                </a:solidFill>
                <a:latin typeface="Aptos"/>
              </a:defRPr>
            </a:pPr>
            <a: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8096" y="3108960"/>
            <a:ext cx="2203704" cy="530352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400" b="1">
                <a:solidFill>
                  <a:srgbClr val="E8EEF1"/>
                </a:solidFill>
                <a:latin typeface="Aptos Display"/>
              </a:defRPr>
            </a:pPr>
            <a:r>
              <a:t>Клиент не успел оплатить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8096" y="3712463"/>
            <a:ext cx="2203704" cy="184708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050" b="0">
                <a:solidFill>
                  <a:srgbClr val="B6C3CD"/>
                </a:solidFill>
                <a:latin typeface="Aptos"/>
              </a:defRPr>
            </a:pPr>
            <a:r>
              <a:t>Продление переносится, доступ останавливается или возобновление требует лишних шагов.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374136" y="2542032"/>
            <a:ext cx="2606040" cy="3200400"/>
          </a:xfrm>
          <a:prstGeom prst="roundRect">
            <a:avLst>
              <a:gd name="adj" fmla="val 12000"/>
            </a:avLst>
          </a:prstGeom>
          <a:solidFill>
            <a:srgbClr val="10161B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575304" y="2724912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1100" b="1">
                <a:solidFill>
                  <a:srgbClr val="12C276"/>
                </a:solidFill>
                <a:latin typeface="Aptos"/>
              </a:defRPr>
            </a:pPr>
            <a: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75304" y="3108960"/>
            <a:ext cx="2203704" cy="530352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400" b="1">
                <a:solidFill>
                  <a:srgbClr val="E8EEF1"/>
                </a:solidFill>
                <a:latin typeface="Aptos Display"/>
              </a:defRPr>
            </a:pPr>
            <a:r>
              <a:t>Потерянный период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75304" y="3712463"/>
            <a:ext cx="2203704" cy="184708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050" b="0">
                <a:solidFill>
                  <a:srgbClr val="B6C3CD"/>
                </a:solidFill>
                <a:latin typeface="Aptos"/>
              </a:defRPr>
            </a:pPr>
            <a:r>
              <a:t>Пауза в оплате прерывает регулярный сценарий, даже если клиент не планировал отказываться.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81344" y="2542032"/>
            <a:ext cx="2606040" cy="3200400"/>
          </a:xfrm>
          <a:prstGeom prst="roundRect">
            <a:avLst>
              <a:gd name="adj" fmla="val 12000"/>
            </a:avLst>
          </a:prstGeom>
          <a:solidFill>
            <a:srgbClr val="10161B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2512" y="2724912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1100" b="1">
                <a:solidFill>
                  <a:srgbClr val="12C276"/>
                </a:solidFill>
                <a:latin typeface="Aptos"/>
              </a:defRPr>
            </a:pPr>
            <a: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82512" y="3108960"/>
            <a:ext cx="2203704" cy="530352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400" b="1">
                <a:solidFill>
                  <a:srgbClr val="E8EEF1"/>
                </a:solidFill>
                <a:latin typeface="Aptos Display"/>
              </a:defRPr>
            </a:pPr>
            <a:r>
              <a:t>Ручные напоминания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82512" y="3712463"/>
            <a:ext cx="2203704" cy="184708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050" b="0">
                <a:solidFill>
                  <a:srgbClr val="B6C3CD"/>
                </a:solidFill>
                <a:latin typeface="Aptos"/>
              </a:defRPr>
            </a:pPr>
            <a:r>
              <a:t>Письма, сообщения и обращения поддержки забирают время команды и внимание клиента.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988552" y="2542032"/>
            <a:ext cx="2606040" cy="3200400"/>
          </a:xfrm>
          <a:prstGeom prst="roundRect">
            <a:avLst>
              <a:gd name="adj" fmla="val 12000"/>
            </a:avLst>
          </a:prstGeom>
          <a:solidFill>
            <a:srgbClr val="10161B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189720" y="2724912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1100" b="1">
                <a:solidFill>
                  <a:srgbClr val="12C276"/>
                </a:solidFill>
                <a:latin typeface="Aptos"/>
              </a:defRPr>
            </a:pPr>
            <a:r>
              <a:t>04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89720" y="3108960"/>
            <a:ext cx="2203704" cy="530352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400" b="1">
                <a:solidFill>
                  <a:srgbClr val="E8EEF1"/>
                </a:solidFill>
                <a:latin typeface="Aptos Display"/>
              </a:defRPr>
            </a:pPr>
            <a:r>
              <a:t>Непредсказуемость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89720" y="3712463"/>
            <a:ext cx="2203704" cy="184708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050" b="0">
                <a:solidFill>
                  <a:srgbClr val="B6C3CD"/>
                </a:solidFill>
                <a:latin typeface="Aptos"/>
              </a:defRPr>
            </a:pPr>
            <a:r>
              <a:t>Поступления приходят рывками, а команда хуже видит статус следующего платежа.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6016752"/>
            <a:ext cx="8595360" cy="32004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500" b="1">
                <a:solidFill>
                  <a:srgbClr val="12C276"/>
                </a:solidFill>
                <a:latin typeface="Aptos"/>
              </a:defRPr>
            </a:pPr>
            <a:r>
              <a:t>Проблема не в ценности продукта — в моменте и механике регулярной оплаты.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47472"/>
            <a:ext cx="310896" cy="310896"/>
          </a:xfrm>
          <a:prstGeom prst="roundRect">
            <a:avLst>
              <a:gd name="adj" fmla="val 12000"/>
            </a:avLst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52044"/>
            <a:ext cx="31089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700" b="1">
                <a:solidFill>
                  <a:srgbClr val="04140C"/>
                </a:solidFill>
                <a:latin typeface="Aptos Display"/>
              </a:defRPr>
            </a:pPr>
            <a:r>
              <a:t>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5256" y="342900"/>
            <a:ext cx="77724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defRPr sz="1400" b="1">
                <a:solidFill>
                  <a:srgbClr val="E8EEF1"/>
                </a:solidFill>
                <a:latin typeface="Aptos Display"/>
              </a:defRPr>
            </a:pPr>
            <a:r>
              <a:t>BILL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7048" y="342900"/>
            <a:ext cx="50292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defRPr sz="1400" b="1">
                <a:solidFill>
                  <a:srgbClr val="12C276"/>
                </a:solidFill>
                <a:latin typeface="Aptos Display"/>
              </a:defRPr>
            </a:pPr>
            <a:r>
              <a:t>.SU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49640" y="347472"/>
            <a:ext cx="2834640" cy="27432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r">
              <a:defRPr sz="850" b="1">
                <a:solidFill>
                  <a:srgbClr val="B6C3CD"/>
                </a:solidFill>
                <a:latin typeface="Aptos"/>
              </a:defRPr>
            </a:pPr>
            <a:r>
              <a:t>КОМУ ПОДХОДИТ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75720" y="338328"/>
            <a:ext cx="3200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defRPr sz="900" b="1">
                <a:solidFill>
                  <a:srgbClr val="12C276"/>
                </a:solidFill>
                <a:latin typeface="Aptos"/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868680"/>
            <a:ext cx="40233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1000" b="1">
                <a:solidFill>
                  <a:srgbClr val="12C276"/>
                </a:solidFill>
                <a:latin typeface="Aptos"/>
              </a:defRPr>
            </a:pPr>
            <a:r>
              <a:t>B2B-СЦЕНАРИИ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124712"/>
            <a:ext cx="10972800" cy="77724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2800" b="1">
                <a:solidFill>
                  <a:srgbClr val="E8EEF1"/>
                </a:solidFill>
                <a:latin typeface="Aptos Display"/>
              </a:defRPr>
            </a:pPr>
            <a:r>
              <a:t>Единая механика для бизнеса с повторяющимися платежами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2468880"/>
            <a:ext cx="5321808" cy="1417320"/>
          </a:xfrm>
          <a:prstGeom prst="roundRect">
            <a:avLst>
              <a:gd name="adj" fmla="val 12000"/>
            </a:avLst>
          </a:prstGeom>
          <a:solidFill>
            <a:srgbClr val="10161B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697480"/>
            <a:ext cx="4800600" cy="329184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700" b="1">
                <a:solidFill>
                  <a:srgbClr val="E8EEF1"/>
                </a:solidFill>
                <a:latin typeface="Aptos Display"/>
              </a:defRPr>
            </a:pPr>
            <a:r>
              <a:t>SaaS и онлайн-сервисы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154680"/>
            <a:ext cx="4800600" cy="47548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150" b="0">
                <a:solidFill>
                  <a:srgbClr val="B6C3CD"/>
                </a:solidFill>
                <a:latin typeface="Aptos"/>
              </a:defRPr>
            </a:pPr>
            <a:r>
              <a:t>Доступ по подписке, тарифные периоды, продление аккаунта.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63056" y="2468880"/>
            <a:ext cx="5321808" cy="1417320"/>
          </a:xfrm>
          <a:prstGeom prst="roundRect">
            <a:avLst>
              <a:gd name="adj" fmla="val 12000"/>
            </a:avLst>
          </a:prstGeom>
          <a:solidFill>
            <a:srgbClr val="10161B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19088" y="2697480"/>
            <a:ext cx="4800600" cy="329184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700" b="1">
                <a:solidFill>
                  <a:srgbClr val="E8EEF1"/>
                </a:solidFill>
                <a:latin typeface="Aptos Display"/>
              </a:defRPr>
            </a:pPr>
            <a:r>
              <a:t>Образование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19088" y="3154680"/>
            <a:ext cx="4800600" cy="47548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150" b="0">
                <a:solidFill>
                  <a:srgbClr val="B6C3CD"/>
                </a:solidFill>
                <a:latin typeface="Aptos"/>
              </a:defRPr>
            </a:pPr>
            <a:r>
              <a:t>Курсы, программы и регулярный доступ к обучению.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4169664"/>
            <a:ext cx="5321808" cy="1417320"/>
          </a:xfrm>
          <a:prstGeom prst="roundRect">
            <a:avLst>
              <a:gd name="adj" fmla="val 12000"/>
            </a:avLst>
          </a:prstGeom>
          <a:solidFill>
            <a:srgbClr val="10161B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4398264"/>
            <a:ext cx="4800600" cy="329184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700" b="1">
                <a:solidFill>
                  <a:srgbClr val="E8EEF1"/>
                </a:solidFill>
                <a:latin typeface="Aptos Display"/>
              </a:defRPr>
            </a:pPr>
            <a:r>
              <a:t>Фитнес и клубы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4855464"/>
            <a:ext cx="4800600" cy="47548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150" b="0">
                <a:solidFill>
                  <a:srgbClr val="B6C3CD"/>
                </a:solidFill>
                <a:latin typeface="Aptos"/>
              </a:defRPr>
            </a:pPr>
            <a:r>
              <a:t>Абонементы и периодические платежи за участие.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63056" y="4169664"/>
            <a:ext cx="5321808" cy="1417320"/>
          </a:xfrm>
          <a:prstGeom prst="roundRect">
            <a:avLst>
              <a:gd name="adj" fmla="val 12000"/>
            </a:avLst>
          </a:prstGeom>
          <a:solidFill>
            <a:srgbClr val="10161B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19088" y="4398264"/>
            <a:ext cx="4800600" cy="329184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700" b="1">
                <a:solidFill>
                  <a:srgbClr val="E8EEF1"/>
                </a:solidFill>
                <a:latin typeface="Aptos Display"/>
              </a:defRPr>
            </a:pPr>
            <a:r>
              <a:t>Стриминг и контент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19088" y="4855464"/>
            <a:ext cx="4800600" cy="47548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150" b="0">
                <a:solidFill>
                  <a:srgbClr val="B6C3CD"/>
                </a:solidFill>
                <a:latin typeface="Aptos"/>
              </a:defRPr>
            </a:pPr>
            <a:r>
              <a:t>Подписка на доступ к медиа, сервисам и закрытым материалам.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66928" y="5742432"/>
            <a:ext cx="10917936" cy="566928"/>
          </a:xfrm>
          <a:prstGeom prst="roundRect">
            <a:avLst>
              <a:gd name="adj" fmla="val 12000"/>
            </a:avLst>
          </a:prstGeom>
          <a:solidFill>
            <a:srgbClr val="0D2119"/>
          </a:solidFill>
          <a:ln>
            <a:solidFill>
              <a:srgbClr val="1B6A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2960" y="5879592"/>
            <a:ext cx="103784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defRPr sz="1100" b="1">
                <a:solidFill>
                  <a:srgbClr val="E8EEF1"/>
                </a:solidFill>
                <a:latin typeface="Aptos"/>
              </a:defRPr>
            </a:pPr>
            <a:r>
              <a:t>Важно: это типы подходящих моделей, а не заявление о подключённых клиентах.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47472"/>
            <a:ext cx="310896" cy="310896"/>
          </a:xfrm>
          <a:prstGeom prst="roundRect">
            <a:avLst>
              <a:gd name="adj" fmla="val 12000"/>
            </a:avLst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52044"/>
            <a:ext cx="31089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700" b="1">
                <a:solidFill>
                  <a:srgbClr val="04140C"/>
                </a:solidFill>
                <a:latin typeface="Aptos Display"/>
              </a:defRPr>
            </a:pPr>
            <a:r>
              <a:t>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5256" y="342900"/>
            <a:ext cx="77724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defRPr sz="1400" b="1">
                <a:solidFill>
                  <a:srgbClr val="E8EEF1"/>
                </a:solidFill>
                <a:latin typeface="Aptos Display"/>
              </a:defRPr>
            </a:pPr>
            <a:r>
              <a:t>BILL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7048" y="342900"/>
            <a:ext cx="50292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defRPr sz="1400" b="1">
                <a:solidFill>
                  <a:srgbClr val="12C276"/>
                </a:solidFill>
                <a:latin typeface="Aptos Display"/>
              </a:defRPr>
            </a:pPr>
            <a:r>
              <a:t>.SU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49640" y="347472"/>
            <a:ext cx="2834640" cy="27432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r">
              <a:defRPr sz="850" b="1">
                <a:solidFill>
                  <a:srgbClr val="B6C3CD"/>
                </a:solidFill>
                <a:latin typeface="Aptos"/>
              </a:defRPr>
            </a:pPr>
            <a:r>
              <a:t>МОДЕЛЬ ОПЛАТЫ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75720" y="338328"/>
            <a:ext cx="3200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defRPr sz="900" b="1">
                <a:solidFill>
                  <a:srgbClr val="12C276"/>
                </a:solidFill>
                <a:latin typeface="Aptos"/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868680"/>
            <a:ext cx="40233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1000" b="1">
                <a:solidFill>
                  <a:srgbClr val="12C276"/>
                </a:solidFill>
                <a:latin typeface="Aptos"/>
              </a:defRPr>
            </a:pPr>
            <a:r>
              <a:t>ДВЕ МОДЕЛИ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124712"/>
            <a:ext cx="10972800" cy="77724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2800" b="1">
                <a:solidFill>
                  <a:srgbClr val="E8EEF1"/>
                </a:solidFill>
                <a:latin typeface="Aptos Display"/>
              </a:defRPr>
            </a:pPr>
            <a:r>
              <a:t>Разовое действие клиента или регулярный платёж по расписанию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2487168"/>
            <a:ext cx="5321808" cy="3611880"/>
          </a:xfrm>
          <a:prstGeom prst="roundRect">
            <a:avLst>
              <a:gd name="adj" fmla="val 12000"/>
            </a:avLst>
          </a:prstGeom>
          <a:solidFill>
            <a:srgbClr val="10161B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41248" y="2761488"/>
            <a:ext cx="1554480" cy="329184"/>
          </a:xfrm>
          <a:prstGeom prst="roundRect">
            <a:avLst>
              <a:gd name="adj" fmla="val 12000"/>
            </a:avLst>
          </a:prstGeom>
          <a:solidFill>
            <a:srgbClr val="263139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775204"/>
            <a:ext cx="155448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000" b="1">
                <a:solidFill>
                  <a:srgbClr val="E8EEF1"/>
                </a:solidFill>
                <a:latin typeface="Aptos"/>
              </a:defRPr>
            </a:pPr>
            <a:r>
              <a:t>РАЗОВАЯ ОПЛАТА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" y="3273552"/>
            <a:ext cx="4480560" cy="38404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900" b="1">
                <a:solidFill>
                  <a:srgbClr val="E8EEF1"/>
                </a:solidFill>
                <a:latin typeface="Aptos Display"/>
              </a:defRPr>
            </a:pPr>
            <a:r>
              <a:t>Каждый период — новый шаг</a:t>
            </a:r>
          </a:p>
        </p:txBody>
      </p:sp>
      <p:sp>
        <p:nvSpPr>
          <p:cNvPr id="14" name="Oval 13"/>
          <p:cNvSpPr/>
          <p:nvPr/>
        </p:nvSpPr>
        <p:spPr>
          <a:xfrm>
            <a:off x="905256" y="3895344"/>
            <a:ext cx="146304" cy="146304"/>
          </a:xfrm>
          <a:prstGeom prst="ellipse">
            <a:avLst/>
          </a:prstGeom>
          <a:solidFill>
            <a:srgbClr val="E05C5C"/>
          </a:solidFill>
          <a:ln>
            <a:solidFill>
              <a:srgbClr val="E0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70432" y="3858768"/>
            <a:ext cx="4343400" cy="27432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150" b="0">
                <a:solidFill>
                  <a:srgbClr val="B6C3CD"/>
                </a:solidFill>
                <a:latin typeface="Aptos"/>
              </a:defRPr>
            </a:pPr>
            <a:r>
              <a:t>Клиент вспоминает о продлении</a:t>
            </a:r>
          </a:p>
        </p:txBody>
      </p:sp>
      <p:sp>
        <p:nvSpPr>
          <p:cNvPr id="16" name="Oval 15"/>
          <p:cNvSpPr/>
          <p:nvPr/>
        </p:nvSpPr>
        <p:spPr>
          <a:xfrm>
            <a:off x="905256" y="4334256"/>
            <a:ext cx="146304" cy="146304"/>
          </a:xfrm>
          <a:prstGeom prst="ellipse">
            <a:avLst/>
          </a:prstGeom>
          <a:solidFill>
            <a:srgbClr val="E05C5C"/>
          </a:solidFill>
          <a:ln>
            <a:solidFill>
              <a:srgbClr val="E0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70432" y="4297679"/>
            <a:ext cx="4343400" cy="27432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150" b="0">
                <a:solidFill>
                  <a:srgbClr val="B6C3CD"/>
                </a:solidFill>
                <a:latin typeface="Aptos"/>
              </a:defRPr>
            </a:pPr>
            <a:r>
              <a:t>Открывает ссылку или QR заново</a:t>
            </a:r>
          </a:p>
        </p:txBody>
      </p:sp>
      <p:sp>
        <p:nvSpPr>
          <p:cNvPr id="18" name="Oval 17"/>
          <p:cNvSpPr/>
          <p:nvPr/>
        </p:nvSpPr>
        <p:spPr>
          <a:xfrm>
            <a:off x="905256" y="4773168"/>
            <a:ext cx="146304" cy="146304"/>
          </a:xfrm>
          <a:prstGeom prst="ellipse">
            <a:avLst/>
          </a:prstGeom>
          <a:solidFill>
            <a:srgbClr val="E05C5C"/>
          </a:solidFill>
          <a:ln>
            <a:solidFill>
              <a:srgbClr val="E0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170432" y="4736592"/>
            <a:ext cx="4343400" cy="27432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150" b="0">
                <a:solidFill>
                  <a:srgbClr val="B6C3CD"/>
                </a:solidFill>
                <a:latin typeface="Aptos"/>
              </a:defRPr>
            </a:pPr>
            <a:r>
              <a:t>Подтверждает каждый платёж вручную</a:t>
            </a:r>
          </a:p>
        </p:txBody>
      </p:sp>
      <p:sp>
        <p:nvSpPr>
          <p:cNvPr id="20" name="Oval 19"/>
          <p:cNvSpPr/>
          <p:nvPr/>
        </p:nvSpPr>
        <p:spPr>
          <a:xfrm>
            <a:off x="905256" y="5212079"/>
            <a:ext cx="146304" cy="146304"/>
          </a:xfrm>
          <a:prstGeom prst="ellipse">
            <a:avLst/>
          </a:prstGeom>
          <a:solidFill>
            <a:srgbClr val="E05C5C"/>
          </a:solidFill>
          <a:ln>
            <a:solidFill>
              <a:srgbClr val="E0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170432" y="5175504"/>
            <a:ext cx="4343400" cy="27432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150" b="0">
                <a:solidFill>
                  <a:srgbClr val="B6C3CD"/>
                </a:solidFill>
                <a:latin typeface="Aptos"/>
              </a:defRPr>
            </a:pPr>
            <a:r>
              <a:t>Продление зависит от своевременного действия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91072" y="2487168"/>
            <a:ext cx="5321808" cy="3611880"/>
          </a:xfrm>
          <a:prstGeom prst="roundRect">
            <a:avLst>
              <a:gd name="adj" fmla="val 12000"/>
            </a:avLst>
          </a:prstGeom>
          <a:solidFill>
            <a:srgbClr val="0D2119"/>
          </a:solidFill>
          <a:ln>
            <a:solidFill>
              <a:srgbClr val="1B6A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6565392" y="2761488"/>
            <a:ext cx="1298448" cy="329184"/>
          </a:xfrm>
          <a:prstGeom prst="roundRect">
            <a:avLst>
              <a:gd name="adj" fmla="val 12000"/>
            </a:avLst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65392" y="2775204"/>
            <a:ext cx="1298448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000" b="1">
                <a:solidFill>
                  <a:srgbClr val="04140C"/>
                </a:solidFill>
                <a:latin typeface="Aptos"/>
              </a:defRPr>
            </a:pPr>
            <a:r>
              <a:t>С BILL.SU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65392" y="3273552"/>
            <a:ext cx="44805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2000" b="1">
                <a:solidFill>
                  <a:srgbClr val="E8EEF1"/>
                </a:solidFill>
                <a:latin typeface="Aptos Display"/>
              </a:defRPr>
            </a:pPr>
            <a:r>
              <a:t>Согласие и расписание</a:t>
            </a:r>
          </a:p>
        </p:txBody>
      </p:sp>
      <p:sp>
        <p:nvSpPr>
          <p:cNvPr id="26" name="Oval 25"/>
          <p:cNvSpPr/>
          <p:nvPr/>
        </p:nvSpPr>
        <p:spPr>
          <a:xfrm>
            <a:off x="6629400" y="3895344"/>
            <a:ext cx="146304" cy="146304"/>
          </a:xfrm>
          <a:prstGeom prst="ellipse">
            <a:avLst/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894576" y="3858768"/>
            <a:ext cx="4343400" cy="27432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150" b="0">
                <a:solidFill>
                  <a:srgbClr val="E8EEF1"/>
                </a:solidFill>
                <a:latin typeface="Aptos"/>
              </a:defRPr>
            </a:pPr>
            <a:r>
              <a:t>Клиент подтверждает подписку один раз</a:t>
            </a:r>
          </a:p>
        </p:txBody>
      </p:sp>
      <p:sp>
        <p:nvSpPr>
          <p:cNvPr id="28" name="Oval 27"/>
          <p:cNvSpPr/>
          <p:nvPr/>
        </p:nvSpPr>
        <p:spPr>
          <a:xfrm>
            <a:off x="6629400" y="4334256"/>
            <a:ext cx="146304" cy="146304"/>
          </a:xfrm>
          <a:prstGeom prst="ellipse">
            <a:avLst/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894576" y="4297679"/>
            <a:ext cx="4343400" cy="27432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150" b="0">
                <a:solidFill>
                  <a:srgbClr val="E8EEF1"/>
                </a:solidFill>
                <a:latin typeface="Aptos"/>
              </a:defRPr>
            </a:pPr>
            <a:r>
              <a:t>Bill.su инициирует списание по расписанию</a:t>
            </a:r>
          </a:p>
        </p:txBody>
      </p:sp>
      <p:sp>
        <p:nvSpPr>
          <p:cNvPr id="30" name="Oval 29"/>
          <p:cNvSpPr/>
          <p:nvPr/>
        </p:nvSpPr>
        <p:spPr>
          <a:xfrm>
            <a:off x="6629400" y="4773168"/>
            <a:ext cx="146304" cy="146304"/>
          </a:xfrm>
          <a:prstGeom prst="ellipse">
            <a:avLst/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894576" y="4736592"/>
            <a:ext cx="4343400" cy="27432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150" b="0">
                <a:solidFill>
                  <a:srgbClr val="E8EEF1"/>
                </a:solidFill>
                <a:latin typeface="Aptos"/>
              </a:defRPr>
            </a:pPr>
            <a:r>
              <a:t>Платёж проходит через СБП</a:t>
            </a:r>
          </a:p>
        </p:txBody>
      </p:sp>
      <p:sp>
        <p:nvSpPr>
          <p:cNvPr id="32" name="Oval 31"/>
          <p:cNvSpPr/>
          <p:nvPr/>
        </p:nvSpPr>
        <p:spPr>
          <a:xfrm>
            <a:off x="6629400" y="5212079"/>
            <a:ext cx="146304" cy="146304"/>
          </a:xfrm>
          <a:prstGeom prst="ellipse">
            <a:avLst/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894576" y="5175504"/>
            <a:ext cx="4343400" cy="27432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150" b="0">
                <a:solidFill>
                  <a:srgbClr val="E8EEF1"/>
                </a:solidFill>
                <a:latin typeface="Aptos"/>
              </a:defRPr>
            </a:pPr>
            <a:r>
              <a:t>Команда видит регулярный платёжный сценарий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47472"/>
            <a:ext cx="310896" cy="310896"/>
          </a:xfrm>
          <a:prstGeom prst="roundRect">
            <a:avLst>
              <a:gd name="adj" fmla="val 12000"/>
            </a:avLst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52044"/>
            <a:ext cx="31089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700" b="1">
                <a:solidFill>
                  <a:srgbClr val="04140C"/>
                </a:solidFill>
                <a:latin typeface="Aptos Display"/>
              </a:defRPr>
            </a:pPr>
            <a:r>
              <a:t>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5256" y="342900"/>
            <a:ext cx="77724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defRPr sz="1400" b="1">
                <a:solidFill>
                  <a:srgbClr val="E8EEF1"/>
                </a:solidFill>
                <a:latin typeface="Aptos Display"/>
              </a:defRPr>
            </a:pPr>
            <a:r>
              <a:t>BILL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7048" y="342900"/>
            <a:ext cx="50292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defRPr sz="1400" b="1">
                <a:solidFill>
                  <a:srgbClr val="12C276"/>
                </a:solidFill>
                <a:latin typeface="Aptos Display"/>
              </a:defRPr>
            </a:pPr>
            <a:r>
              <a:t>.SU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49640" y="347472"/>
            <a:ext cx="2834640" cy="27432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r">
              <a:defRPr sz="850" b="1">
                <a:solidFill>
                  <a:srgbClr val="B6C3CD"/>
                </a:solidFill>
                <a:latin typeface="Aptos"/>
              </a:defRPr>
            </a:pPr>
            <a:r>
              <a:t>ПРОДУКТ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75720" y="338328"/>
            <a:ext cx="3200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defRPr sz="900" b="1">
                <a:solidFill>
                  <a:srgbClr val="12C276"/>
                </a:solidFill>
                <a:latin typeface="Aptos"/>
              </a:defRPr>
            </a:pPr>
            <a:r>
              <a:t>05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868680"/>
            <a:ext cx="40233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1000" b="1">
                <a:solidFill>
                  <a:srgbClr val="12C276"/>
                </a:solidFill>
                <a:latin typeface="Aptos"/>
              </a:defRPr>
            </a:pPr>
            <a:r>
              <a:t>ЧТО ПОДКЛЮЧАЕМ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124712"/>
            <a:ext cx="10972800" cy="77724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2800" b="1">
                <a:solidFill>
                  <a:srgbClr val="E8EEF1"/>
                </a:solidFill>
                <a:latin typeface="Aptos Display"/>
              </a:defRPr>
            </a:pPr>
            <a:r>
              <a:t>СБП-рекуррент — ядро платёжного сценария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2514600"/>
            <a:ext cx="7040880" cy="3383280"/>
          </a:xfrm>
          <a:prstGeom prst="roundRect">
            <a:avLst>
              <a:gd name="adj" fmla="val 12000"/>
            </a:avLst>
          </a:prstGeom>
          <a:solidFill>
            <a:srgbClr val="0D2119"/>
          </a:solidFill>
          <a:ln>
            <a:solidFill>
              <a:srgbClr val="1B6A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59536" y="2807208"/>
            <a:ext cx="1719072" cy="329184"/>
          </a:xfrm>
          <a:prstGeom prst="roundRect">
            <a:avLst>
              <a:gd name="adj" fmla="val 12000"/>
            </a:avLst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59536" y="2820924"/>
            <a:ext cx="171907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000" b="1">
                <a:solidFill>
                  <a:srgbClr val="04140C"/>
                </a:solidFill>
                <a:latin typeface="Aptos"/>
              </a:defRPr>
            </a:pPr>
            <a:r>
              <a:t>КЛЮЧЕВОЙ ПРОДУКТ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" y="3401568"/>
            <a:ext cx="6263640" cy="84124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2500" b="1">
                <a:solidFill>
                  <a:srgbClr val="E8EEF1"/>
                </a:solidFill>
                <a:latin typeface="Aptos Display"/>
              </a:defRPr>
            </a:pPr>
            <a:r>
              <a:t>Согласие один раз —</a:t>
            </a:r>
            <a:br/>
            <a:r>
              <a:t>оплата каждый период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9536" y="4489704"/>
            <a:ext cx="6327648" cy="713232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300" b="0">
                <a:solidFill>
                  <a:srgbClr val="B6C3CD"/>
                </a:solidFill>
                <a:latin typeface="Aptos"/>
              </a:defRPr>
            </a:pPr>
            <a:r>
              <a:t>Клиент подтверждает подписку в приложении своего банка. Дальше BILL.SU инициирует списания по расписанию — техника, биллинг и платёжная инфраструктура на нашей стороне.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909560" y="2514600"/>
            <a:ext cx="3685032" cy="1554480"/>
          </a:xfrm>
          <a:prstGeom prst="roundRect">
            <a:avLst>
              <a:gd name="adj" fmla="val 12000"/>
            </a:avLst>
          </a:prstGeom>
          <a:solidFill>
            <a:srgbClr val="10161B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156448" y="2816352"/>
            <a:ext cx="31546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1800" b="1">
                <a:solidFill>
                  <a:srgbClr val="E8EEF1"/>
                </a:solidFill>
                <a:latin typeface="Aptos Display"/>
              </a:defRPr>
            </a:pPr>
            <a:r>
              <a:t>Обычный СБП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56448" y="3264408"/>
            <a:ext cx="3154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1100" b="0">
                <a:solidFill>
                  <a:srgbClr val="B6C3CD"/>
                </a:solidFill>
                <a:latin typeface="Aptos"/>
              </a:defRPr>
            </a:pPr>
            <a:r>
              <a:t>QR или ссылка для разовой оплаты.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909560" y="4261104"/>
            <a:ext cx="3685032" cy="1636776"/>
          </a:xfrm>
          <a:prstGeom prst="roundRect">
            <a:avLst>
              <a:gd name="adj" fmla="val 12000"/>
            </a:avLst>
          </a:prstGeom>
          <a:solidFill>
            <a:srgbClr val="10161B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156448" y="4553712"/>
            <a:ext cx="3154680" cy="36576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800" b="1">
                <a:solidFill>
                  <a:srgbClr val="E8EEF1"/>
                </a:solidFill>
                <a:latin typeface="Aptos Display"/>
              </a:defRPr>
            </a:pPr>
            <a:r>
              <a:t>Пробные списания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56448" y="5047488"/>
            <a:ext cx="3154680" cy="438912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100" b="0">
                <a:solidFill>
                  <a:srgbClr val="B6C3CD"/>
                </a:solidFill>
                <a:latin typeface="Aptos"/>
              </a:defRPr>
            </a:pPr>
            <a:r>
              <a:t>Поддерживаются сценарии «СБП за 0» и «за 1 рубль» для льготного старта.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47472"/>
            <a:ext cx="310896" cy="310896"/>
          </a:xfrm>
          <a:prstGeom prst="roundRect">
            <a:avLst>
              <a:gd name="adj" fmla="val 12000"/>
            </a:avLst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52044"/>
            <a:ext cx="31089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700" b="1">
                <a:solidFill>
                  <a:srgbClr val="04140C"/>
                </a:solidFill>
                <a:latin typeface="Aptos Display"/>
              </a:defRPr>
            </a:pPr>
            <a:r>
              <a:t>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5256" y="342900"/>
            <a:ext cx="77724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defRPr sz="1400" b="1">
                <a:solidFill>
                  <a:srgbClr val="E8EEF1"/>
                </a:solidFill>
                <a:latin typeface="Aptos Display"/>
              </a:defRPr>
            </a:pPr>
            <a:r>
              <a:t>BILL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7048" y="342900"/>
            <a:ext cx="50292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defRPr sz="1400" b="1">
                <a:solidFill>
                  <a:srgbClr val="12C276"/>
                </a:solidFill>
                <a:latin typeface="Aptos Display"/>
              </a:defRPr>
            </a:pPr>
            <a:r>
              <a:t>.SU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49640" y="347472"/>
            <a:ext cx="2834640" cy="27432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r">
              <a:defRPr sz="850" b="1">
                <a:solidFill>
                  <a:srgbClr val="B6C3CD"/>
                </a:solidFill>
                <a:latin typeface="Aptos"/>
              </a:defRPr>
            </a:pPr>
            <a:r>
              <a:t>ПУТЬ КЛИЕНТА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75720" y="338328"/>
            <a:ext cx="3200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defRPr sz="900" b="1">
                <a:solidFill>
                  <a:srgbClr val="12C276"/>
                </a:solidFill>
                <a:latin typeface="Aptos"/>
              </a:defRPr>
            </a:pPr>
            <a:r>
              <a:t>06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868680"/>
            <a:ext cx="40233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1000" b="1">
                <a:solidFill>
                  <a:srgbClr val="12C276"/>
                </a:solidFill>
                <a:latin typeface="Aptos"/>
              </a:defRPr>
            </a:pPr>
            <a:r>
              <a:t>БАНКОВСКИЙ СЦЕНАРИЙ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124712"/>
            <a:ext cx="10972800" cy="77724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2800" b="1">
                <a:solidFill>
                  <a:srgbClr val="E8EEF1"/>
                </a:solidFill>
                <a:latin typeface="Aptos Display"/>
              </a:defRPr>
            </a:pPr>
            <a:r>
              <a:t>Клиент переходит по ссылке — дальше всё происходит в его банке</a:t>
            </a:r>
          </a:p>
        </p:txBody>
      </p:sp>
      <p:sp>
        <p:nvSpPr>
          <p:cNvPr id="10" name="Oval 9"/>
          <p:cNvSpPr/>
          <p:nvPr/>
        </p:nvSpPr>
        <p:spPr>
          <a:xfrm>
            <a:off x="576072" y="2587752"/>
            <a:ext cx="310896" cy="310896"/>
          </a:xfrm>
          <a:prstGeom prst="ellipse">
            <a:avLst/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8932" y="2624328"/>
            <a:ext cx="27432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200" b="1">
                <a:solidFill>
                  <a:srgbClr val="04140C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4128" y="2487168"/>
            <a:ext cx="3291840" cy="29260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300" b="1">
                <a:solidFill>
                  <a:srgbClr val="E8EEF1"/>
                </a:solidFill>
                <a:latin typeface="Aptos Display"/>
              </a:defRPr>
            </a:pPr>
            <a:r>
              <a:t>Клиент переходит по ссылке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4128" y="2816352"/>
            <a:ext cx="3246120" cy="41148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000" b="0">
                <a:solidFill>
                  <a:srgbClr val="B6C3CD"/>
                </a:solidFill>
                <a:latin typeface="Aptos"/>
              </a:defRPr>
            </a:pPr>
            <a:r>
              <a:t>Из приложения, письма, SMS или push. В вебе — сканирует QR.</a:t>
            </a:r>
          </a:p>
        </p:txBody>
      </p:sp>
      <p:sp>
        <p:nvSpPr>
          <p:cNvPr id="14" name="Oval 13"/>
          <p:cNvSpPr/>
          <p:nvPr/>
        </p:nvSpPr>
        <p:spPr>
          <a:xfrm>
            <a:off x="576072" y="3429000"/>
            <a:ext cx="310896" cy="310896"/>
          </a:xfrm>
          <a:prstGeom prst="ellipse">
            <a:avLst/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98932" y="3465576"/>
            <a:ext cx="27432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200" b="1">
                <a:solidFill>
                  <a:srgbClr val="04140C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4128" y="3328416"/>
            <a:ext cx="3291840" cy="29260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300" b="1">
                <a:solidFill>
                  <a:srgbClr val="E8EEF1"/>
                </a:solidFill>
                <a:latin typeface="Aptos Display"/>
              </a:defRPr>
            </a:pPr>
            <a:r>
              <a:t>Выбирает свой банк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24128" y="3657600"/>
            <a:ext cx="3246120" cy="41148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000" b="0">
                <a:solidFill>
                  <a:srgbClr val="B6C3CD"/>
                </a:solidFill>
                <a:latin typeface="Aptos"/>
              </a:defRPr>
            </a:pPr>
            <a:r>
              <a:t>Открывается приложение банка клиента.</a:t>
            </a:r>
          </a:p>
        </p:txBody>
      </p:sp>
      <p:sp>
        <p:nvSpPr>
          <p:cNvPr id="18" name="Oval 17"/>
          <p:cNvSpPr/>
          <p:nvPr/>
        </p:nvSpPr>
        <p:spPr>
          <a:xfrm>
            <a:off x="576072" y="4270248"/>
            <a:ext cx="310896" cy="310896"/>
          </a:xfrm>
          <a:prstGeom prst="ellipse">
            <a:avLst/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98932" y="4306824"/>
            <a:ext cx="27432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200" b="1">
                <a:solidFill>
                  <a:srgbClr val="04140C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24128" y="4169664"/>
            <a:ext cx="3291840" cy="29260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300" b="1">
                <a:solidFill>
                  <a:srgbClr val="E8EEF1"/>
                </a:solidFill>
                <a:latin typeface="Aptos Display"/>
              </a:defRPr>
            </a:pPr>
            <a:r>
              <a:t>Подтверждает привязку счёта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4128" y="4498848"/>
            <a:ext cx="3246120" cy="41148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000" b="0">
                <a:solidFill>
                  <a:srgbClr val="B6C3CD"/>
                </a:solidFill>
                <a:latin typeface="Aptos"/>
              </a:defRPr>
            </a:pPr>
            <a:r>
              <a:t>Банк показывает получателя, сумму и периодичность.</a:t>
            </a:r>
          </a:p>
        </p:txBody>
      </p:sp>
      <p:sp>
        <p:nvSpPr>
          <p:cNvPr id="22" name="Oval 21"/>
          <p:cNvSpPr/>
          <p:nvPr/>
        </p:nvSpPr>
        <p:spPr>
          <a:xfrm>
            <a:off x="576072" y="5111496"/>
            <a:ext cx="310896" cy="310896"/>
          </a:xfrm>
          <a:prstGeom prst="ellipse">
            <a:avLst/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8932" y="5148072"/>
            <a:ext cx="27432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200" b="1">
                <a:solidFill>
                  <a:srgbClr val="04140C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24128" y="5010912"/>
            <a:ext cx="3291840" cy="29260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300" b="1">
                <a:solidFill>
                  <a:srgbClr val="E8EEF1"/>
                </a:solidFill>
                <a:latin typeface="Aptos Display"/>
              </a:defRPr>
            </a:pPr>
            <a:r>
              <a:t>Подписка активна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24128" y="5340096"/>
            <a:ext cx="3246120" cy="41148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000" b="0">
                <a:solidFill>
                  <a:srgbClr val="B6C3CD"/>
                </a:solidFill>
                <a:latin typeface="Aptos"/>
              </a:defRPr>
            </a:pPr>
            <a:r>
              <a:t>Дальше списания проходят по расписанию.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526280" y="2377440"/>
            <a:ext cx="7086600" cy="3794760"/>
          </a:xfrm>
          <a:prstGeom prst="roundRect">
            <a:avLst>
              <a:gd name="adj" fmla="val 12000"/>
            </a:avLst>
          </a:prstGeom>
          <a:solidFill>
            <a:srgbClr val="141C22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sber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2578608"/>
            <a:ext cx="3931920" cy="315501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892040" y="5870448"/>
            <a:ext cx="6309360" cy="27432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ctr">
              <a:defRPr sz="1050" b="0">
                <a:solidFill>
                  <a:srgbClr val="B6C3CD"/>
                </a:solidFill>
                <a:latin typeface="Aptos"/>
              </a:defRPr>
            </a:pPr>
            <a:r>
              <a:t>Экраны приложения банка: выбор банка → привязка счёта → подтверждение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47472"/>
            <a:ext cx="310896" cy="310896"/>
          </a:xfrm>
          <a:prstGeom prst="roundRect">
            <a:avLst>
              <a:gd name="adj" fmla="val 12000"/>
            </a:avLst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52044"/>
            <a:ext cx="31089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700" b="1">
                <a:solidFill>
                  <a:srgbClr val="04140C"/>
                </a:solidFill>
                <a:latin typeface="Aptos Display"/>
              </a:defRPr>
            </a:pPr>
            <a:r>
              <a:t>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5256" y="342900"/>
            <a:ext cx="77724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defRPr sz="1400" b="1">
                <a:solidFill>
                  <a:srgbClr val="E8EEF1"/>
                </a:solidFill>
                <a:latin typeface="Aptos Display"/>
              </a:defRPr>
            </a:pPr>
            <a:r>
              <a:t>BILL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7048" y="342900"/>
            <a:ext cx="50292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defRPr sz="1400" b="1">
                <a:solidFill>
                  <a:srgbClr val="12C276"/>
                </a:solidFill>
                <a:latin typeface="Aptos Display"/>
              </a:defRPr>
            </a:pPr>
            <a:r>
              <a:t>.SU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49640" y="347472"/>
            <a:ext cx="2834640" cy="27432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r">
              <a:defRPr sz="850" b="1">
                <a:solidFill>
                  <a:srgbClr val="B6C3CD"/>
                </a:solidFill>
                <a:latin typeface="Aptos"/>
              </a:defRPr>
            </a:pPr>
            <a:r>
              <a:t>ПУТЬ КЛИЕНТА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75720" y="338328"/>
            <a:ext cx="3200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defRPr sz="900" b="1">
                <a:solidFill>
                  <a:srgbClr val="12C276"/>
                </a:solidFill>
                <a:latin typeface="Aptos"/>
              </a:defRPr>
            </a:pPr>
            <a:r>
              <a:t>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868680"/>
            <a:ext cx="40233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1000" b="1">
                <a:solidFill>
                  <a:srgbClr val="12C276"/>
                </a:solidFill>
                <a:latin typeface="Aptos"/>
              </a:defRPr>
            </a:pPr>
            <a:r>
              <a:t>СЦЕНАРИЙ ПОДКЛЮЧЕНИЯ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124712"/>
            <a:ext cx="10972800" cy="77724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2800" b="1">
                <a:solidFill>
                  <a:srgbClr val="E8EEF1"/>
                </a:solidFill>
                <a:latin typeface="Aptos Display"/>
              </a:defRPr>
            </a:pPr>
            <a:r>
              <a:t>От перехода по ссылке до регулярной оплаты — один понятный путь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58368" y="2240280"/>
            <a:ext cx="2130552" cy="3611880"/>
          </a:xfrm>
          <a:prstGeom prst="roundRect">
            <a:avLst>
              <a:gd name="adj" fmla="val 12000"/>
            </a:avLst>
          </a:prstGeom>
          <a:solidFill>
            <a:srgbClr val="050607"/>
          </a:solidFill>
          <a:ln>
            <a:solidFill>
              <a:srgbClr val="354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749808" y="2395728"/>
            <a:ext cx="1947672" cy="3300984"/>
          </a:xfrm>
          <a:prstGeom prst="roundRect">
            <a:avLst>
              <a:gd name="adj" fmla="val 12000"/>
            </a:avLst>
          </a:prstGeom>
          <a:solidFill>
            <a:srgbClr val="F5F7F8"/>
          </a:solidFill>
          <a:ln>
            <a:solidFill>
              <a:srgbClr val="F5F7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1425366" y="2304288"/>
            <a:ext cx="596554" cy="54864"/>
          </a:xfrm>
          <a:prstGeom prst="roundRect">
            <a:avLst>
              <a:gd name="adj" fmla="val 12000"/>
            </a:avLst>
          </a:prstGeom>
          <a:solidFill>
            <a:srgbClr val="263139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0" y="2587752"/>
            <a:ext cx="1618488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900" b="1">
                <a:solidFill>
                  <a:srgbClr val="4A5861"/>
                </a:solidFill>
                <a:latin typeface="Aptos"/>
              </a:defRPr>
            </a:pPr>
            <a:r>
              <a:t>БАНК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3081528"/>
            <a:ext cx="1618488" cy="65836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ctr">
              <a:defRPr sz="1300" b="1">
                <a:solidFill>
                  <a:srgbClr val="10161B"/>
                </a:solidFill>
                <a:latin typeface="Aptos Display"/>
              </a:defRPr>
            </a:pPr>
            <a:r>
              <a:t>Переход по ссылке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367028" y="3758184"/>
            <a:ext cx="713232" cy="713232"/>
          </a:xfrm>
          <a:prstGeom prst="rect">
            <a:avLst/>
          </a:prstGeom>
          <a:solidFill>
            <a:srgbClr val="FFFFFF"/>
          </a:solidFill>
          <a:ln>
            <a:solidFill>
              <a:srgbClr val="D9E1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1367028" y="375818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400991" y="375818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1434954" y="375818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468918" y="375818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502881" y="375818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1536845" y="375818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570808" y="375818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604772" y="375818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1672698" y="375818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1706662" y="375818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1774589" y="375818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1808552" y="375818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1842516" y="375818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1876479" y="375818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1910442" y="375818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1944406" y="375818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1978369" y="375818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2012333" y="375818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2046296" y="375818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1367028" y="3792147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1570808" y="3792147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1808552" y="3792147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1842516" y="3792147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2046296" y="3792147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1367028" y="3826110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1434954" y="3826110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1468918" y="3826110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1502881" y="3826110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1570808" y="3826110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1604772" y="3826110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1638735" y="3826110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1672698" y="3826110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1706662" y="3826110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1842516" y="3826110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1910442" y="3826110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1944406" y="3826110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1978369" y="3826110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2046296" y="3826110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1367028" y="386007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1434954" y="386007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1468918" y="386007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1502881" y="386007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ectangle 57"/>
          <p:cNvSpPr/>
          <p:nvPr/>
        </p:nvSpPr>
        <p:spPr>
          <a:xfrm>
            <a:off x="1570808" y="386007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1604772" y="386007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1706662" y="386007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ectangle 60"/>
          <p:cNvSpPr/>
          <p:nvPr/>
        </p:nvSpPr>
        <p:spPr>
          <a:xfrm>
            <a:off x="1774589" y="386007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ectangle 61"/>
          <p:cNvSpPr/>
          <p:nvPr/>
        </p:nvSpPr>
        <p:spPr>
          <a:xfrm>
            <a:off x="1842516" y="386007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1910442" y="386007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1944406" y="386007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ectangle 64"/>
          <p:cNvSpPr/>
          <p:nvPr/>
        </p:nvSpPr>
        <p:spPr>
          <a:xfrm>
            <a:off x="1978369" y="386007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Rectangle 65"/>
          <p:cNvSpPr/>
          <p:nvPr/>
        </p:nvSpPr>
        <p:spPr>
          <a:xfrm>
            <a:off x="2046296" y="386007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ectangle 66"/>
          <p:cNvSpPr/>
          <p:nvPr/>
        </p:nvSpPr>
        <p:spPr>
          <a:xfrm>
            <a:off x="1367028" y="3894037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Rectangle 67"/>
          <p:cNvSpPr/>
          <p:nvPr/>
        </p:nvSpPr>
        <p:spPr>
          <a:xfrm>
            <a:off x="1434954" y="3894037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ectangle 68"/>
          <p:cNvSpPr/>
          <p:nvPr/>
        </p:nvSpPr>
        <p:spPr>
          <a:xfrm>
            <a:off x="1468918" y="3894037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Rectangle 69"/>
          <p:cNvSpPr/>
          <p:nvPr/>
        </p:nvSpPr>
        <p:spPr>
          <a:xfrm>
            <a:off x="1502881" y="3894037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Rectangle 70"/>
          <p:cNvSpPr/>
          <p:nvPr/>
        </p:nvSpPr>
        <p:spPr>
          <a:xfrm>
            <a:off x="1570808" y="3894037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Rectangle 71"/>
          <p:cNvSpPr/>
          <p:nvPr/>
        </p:nvSpPr>
        <p:spPr>
          <a:xfrm>
            <a:off x="1706662" y="3894037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Rectangle 72"/>
          <p:cNvSpPr/>
          <p:nvPr/>
        </p:nvSpPr>
        <p:spPr>
          <a:xfrm>
            <a:off x="1740625" y="3894037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Rectangle 73"/>
          <p:cNvSpPr/>
          <p:nvPr/>
        </p:nvSpPr>
        <p:spPr>
          <a:xfrm>
            <a:off x="1842516" y="3894037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Rectangle 74"/>
          <p:cNvSpPr/>
          <p:nvPr/>
        </p:nvSpPr>
        <p:spPr>
          <a:xfrm>
            <a:off x="1910442" y="3894037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Rectangle 75"/>
          <p:cNvSpPr/>
          <p:nvPr/>
        </p:nvSpPr>
        <p:spPr>
          <a:xfrm>
            <a:off x="1944406" y="3894037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Rectangle 76"/>
          <p:cNvSpPr/>
          <p:nvPr/>
        </p:nvSpPr>
        <p:spPr>
          <a:xfrm>
            <a:off x="1978369" y="3894037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Rectangle 77"/>
          <p:cNvSpPr/>
          <p:nvPr/>
        </p:nvSpPr>
        <p:spPr>
          <a:xfrm>
            <a:off x="2046296" y="3894037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Rectangle 78"/>
          <p:cNvSpPr/>
          <p:nvPr/>
        </p:nvSpPr>
        <p:spPr>
          <a:xfrm>
            <a:off x="1367028" y="392800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Rectangle 79"/>
          <p:cNvSpPr/>
          <p:nvPr/>
        </p:nvSpPr>
        <p:spPr>
          <a:xfrm>
            <a:off x="1570808" y="392800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Rectangle 80"/>
          <p:cNvSpPr/>
          <p:nvPr/>
        </p:nvSpPr>
        <p:spPr>
          <a:xfrm>
            <a:off x="1638735" y="392800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Rectangle 81"/>
          <p:cNvSpPr/>
          <p:nvPr/>
        </p:nvSpPr>
        <p:spPr>
          <a:xfrm>
            <a:off x="1740625" y="392800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Rectangle 82"/>
          <p:cNvSpPr/>
          <p:nvPr/>
        </p:nvSpPr>
        <p:spPr>
          <a:xfrm>
            <a:off x="1842516" y="392800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Rectangle 83"/>
          <p:cNvSpPr/>
          <p:nvPr/>
        </p:nvSpPr>
        <p:spPr>
          <a:xfrm>
            <a:off x="2046296" y="392800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Rectangle 84"/>
          <p:cNvSpPr/>
          <p:nvPr/>
        </p:nvSpPr>
        <p:spPr>
          <a:xfrm>
            <a:off x="1367028" y="396196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Rectangle 85"/>
          <p:cNvSpPr/>
          <p:nvPr/>
        </p:nvSpPr>
        <p:spPr>
          <a:xfrm>
            <a:off x="1400991" y="396196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Rectangle 86"/>
          <p:cNvSpPr/>
          <p:nvPr/>
        </p:nvSpPr>
        <p:spPr>
          <a:xfrm>
            <a:off x="1434954" y="396196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Rectangle 87"/>
          <p:cNvSpPr/>
          <p:nvPr/>
        </p:nvSpPr>
        <p:spPr>
          <a:xfrm>
            <a:off x="1468918" y="396196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Rectangle 88"/>
          <p:cNvSpPr/>
          <p:nvPr/>
        </p:nvSpPr>
        <p:spPr>
          <a:xfrm>
            <a:off x="1502881" y="396196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Rectangle 89"/>
          <p:cNvSpPr/>
          <p:nvPr/>
        </p:nvSpPr>
        <p:spPr>
          <a:xfrm>
            <a:off x="1536845" y="396196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Rectangle 90"/>
          <p:cNvSpPr/>
          <p:nvPr/>
        </p:nvSpPr>
        <p:spPr>
          <a:xfrm>
            <a:off x="1570808" y="396196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Rectangle 91"/>
          <p:cNvSpPr/>
          <p:nvPr/>
        </p:nvSpPr>
        <p:spPr>
          <a:xfrm>
            <a:off x="1638735" y="396196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Rectangle 92"/>
          <p:cNvSpPr/>
          <p:nvPr/>
        </p:nvSpPr>
        <p:spPr>
          <a:xfrm>
            <a:off x="1706662" y="396196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Rectangle 93"/>
          <p:cNvSpPr/>
          <p:nvPr/>
        </p:nvSpPr>
        <p:spPr>
          <a:xfrm>
            <a:off x="1808552" y="396196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5" name="Rectangle 94"/>
          <p:cNvSpPr/>
          <p:nvPr/>
        </p:nvSpPr>
        <p:spPr>
          <a:xfrm>
            <a:off x="1842516" y="396196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Rectangle 95"/>
          <p:cNvSpPr/>
          <p:nvPr/>
        </p:nvSpPr>
        <p:spPr>
          <a:xfrm>
            <a:off x="1876479" y="396196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Rectangle 96"/>
          <p:cNvSpPr/>
          <p:nvPr/>
        </p:nvSpPr>
        <p:spPr>
          <a:xfrm>
            <a:off x="1910442" y="396196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Rectangle 97"/>
          <p:cNvSpPr/>
          <p:nvPr/>
        </p:nvSpPr>
        <p:spPr>
          <a:xfrm>
            <a:off x="1944406" y="396196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" name="Rectangle 98"/>
          <p:cNvSpPr/>
          <p:nvPr/>
        </p:nvSpPr>
        <p:spPr>
          <a:xfrm>
            <a:off x="1978369" y="396196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" name="Rectangle 99"/>
          <p:cNvSpPr/>
          <p:nvPr/>
        </p:nvSpPr>
        <p:spPr>
          <a:xfrm>
            <a:off x="2012333" y="396196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Rectangle 100"/>
          <p:cNvSpPr/>
          <p:nvPr/>
        </p:nvSpPr>
        <p:spPr>
          <a:xfrm>
            <a:off x="2046296" y="396196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Rectangle 101"/>
          <p:cNvSpPr/>
          <p:nvPr/>
        </p:nvSpPr>
        <p:spPr>
          <a:xfrm>
            <a:off x="1400991" y="399592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3" name="Rectangle 102"/>
          <p:cNvSpPr/>
          <p:nvPr/>
        </p:nvSpPr>
        <p:spPr>
          <a:xfrm>
            <a:off x="1434954" y="399592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4" name="Rectangle 103"/>
          <p:cNvSpPr/>
          <p:nvPr/>
        </p:nvSpPr>
        <p:spPr>
          <a:xfrm>
            <a:off x="1604772" y="399592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5" name="Rectangle 104"/>
          <p:cNvSpPr/>
          <p:nvPr/>
        </p:nvSpPr>
        <p:spPr>
          <a:xfrm>
            <a:off x="1638735" y="399592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6" name="Rectangle 105"/>
          <p:cNvSpPr/>
          <p:nvPr/>
        </p:nvSpPr>
        <p:spPr>
          <a:xfrm>
            <a:off x="1672698" y="399592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7" name="Rectangle 106"/>
          <p:cNvSpPr/>
          <p:nvPr/>
        </p:nvSpPr>
        <p:spPr>
          <a:xfrm>
            <a:off x="1740625" y="399592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8" name="Rectangle 107"/>
          <p:cNvSpPr/>
          <p:nvPr/>
        </p:nvSpPr>
        <p:spPr>
          <a:xfrm>
            <a:off x="1774589" y="399592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9" name="Rectangle 108"/>
          <p:cNvSpPr/>
          <p:nvPr/>
        </p:nvSpPr>
        <p:spPr>
          <a:xfrm>
            <a:off x="1808552" y="399592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0" name="Rectangle 109"/>
          <p:cNvSpPr/>
          <p:nvPr/>
        </p:nvSpPr>
        <p:spPr>
          <a:xfrm>
            <a:off x="1876479" y="399592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1" name="Rectangle 110"/>
          <p:cNvSpPr/>
          <p:nvPr/>
        </p:nvSpPr>
        <p:spPr>
          <a:xfrm>
            <a:off x="1978369" y="399592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2" name="Rectangle 111"/>
          <p:cNvSpPr/>
          <p:nvPr/>
        </p:nvSpPr>
        <p:spPr>
          <a:xfrm>
            <a:off x="2012333" y="399592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3" name="Rectangle 112"/>
          <p:cNvSpPr/>
          <p:nvPr/>
        </p:nvSpPr>
        <p:spPr>
          <a:xfrm>
            <a:off x="1367028" y="402989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4" name="Rectangle 113"/>
          <p:cNvSpPr/>
          <p:nvPr/>
        </p:nvSpPr>
        <p:spPr>
          <a:xfrm>
            <a:off x="1400991" y="402989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5" name="Rectangle 114"/>
          <p:cNvSpPr/>
          <p:nvPr/>
        </p:nvSpPr>
        <p:spPr>
          <a:xfrm>
            <a:off x="1604772" y="402989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6" name="Rectangle 115"/>
          <p:cNvSpPr/>
          <p:nvPr/>
        </p:nvSpPr>
        <p:spPr>
          <a:xfrm>
            <a:off x="1638735" y="402989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7" name="Rectangle 116"/>
          <p:cNvSpPr/>
          <p:nvPr/>
        </p:nvSpPr>
        <p:spPr>
          <a:xfrm>
            <a:off x="1876479" y="402989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8" name="Rectangle 117"/>
          <p:cNvSpPr/>
          <p:nvPr/>
        </p:nvSpPr>
        <p:spPr>
          <a:xfrm>
            <a:off x="1944406" y="402989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9" name="Rectangle 118"/>
          <p:cNvSpPr/>
          <p:nvPr/>
        </p:nvSpPr>
        <p:spPr>
          <a:xfrm>
            <a:off x="2012333" y="402989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0" name="Rectangle 119"/>
          <p:cNvSpPr/>
          <p:nvPr/>
        </p:nvSpPr>
        <p:spPr>
          <a:xfrm>
            <a:off x="2046296" y="402989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1" name="Rectangle 120"/>
          <p:cNvSpPr/>
          <p:nvPr/>
        </p:nvSpPr>
        <p:spPr>
          <a:xfrm>
            <a:off x="1434954" y="406385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2" name="Rectangle 121"/>
          <p:cNvSpPr/>
          <p:nvPr/>
        </p:nvSpPr>
        <p:spPr>
          <a:xfrm>
            <a:off x="1468918" y="406385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3" name="Rectangle 122"/>
          <p:cNvSpPr/>
          <p:nvPr/>
        </p:nvSpPr>
        <p:spPr>
          <a:xfrm>
            <a:off x="1638735" y="406385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4" name="Rectangle 123"/>
          <p:cNvSpPr/>
          <p:nvPr/>
        </p:nvSpPr>
        <p:spPr>
          <a:xfrm>
            <a:off x="1842516" y="406385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5" name="Rectangle 124"/>
          <p:cNvSpPr/>
          <p:nvPr/>
        </p:nvSpPr>
        <p:spPr>
          <a:xfrm>
            <a:off x="1910442" y="406385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6" name="Rectangle 125"/>
          <p:cNvSpPr/>
          <p:nvPr/>
        </p:nvSpPr>
        <p:spPr>
          <a:xfrm>
            <a:off x="1978369" y="406385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7" name="Rectangle 126"/>
          <p:cNvSpPr/>
          <p:nvPr/>
        </p:nvSpPr>
        <p:spPr>
          <a:xfrm>
            <a:off x="2012333" y="4063854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8" name="Rectangle 127"/>
          <p:cNvSpPr/>
          <p:nvPr/>
        </p:nvSpPr>
        <p:spPr>
          <a:xfrm>
            <a:off x="1367028" y="409781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9" name="Rectangle 128"/>
          <p:cNvSpPr/>
          <p:nvPr/>
        </p:nvSpPr>
        <p:spPr>
          <a:xfrm>
            <a:off x="1638735" y="409781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0" name="Rectangle 129"/>
          <p:cNvSpPr/>
          <p:nvPr/>
        </p:nvSpPr>
        <p:spPr>
          <a:xfrm>
            <a:off x="1672698" y="409781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1" name="Rectangle 130"/>
          <p:cNvSpPr/>
          <p:nvPr/>
        </p:nvSpPr>
        <p:spPr>
          <a:xfrm>
            <a:off x="1842516" y="409781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2" name="Rectangle 131"/>
          <p:cNvSpPr/>
          <p:nvPr/>
        </p:nvSpPr>
        <p:spPr>
          <a:xfrm>
            <a:off x="1978369" y="409781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3" name="Rectangle 132"/>
          <p:cNvSpPr/>
          <p:nvPr/>
        </p:nvSpPr>
        <p:spPr>
          <a:xfrm>
            <a:off x="2046296" y="409781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4" name="Rectangle 133"/>
          <p:cNvSpPr/>
          <p:nvPr/>
        </p:nvSpPr>
        <p:spPr>
          <a:xfrm>
            <a:off x="1367028" y="413178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5" name="Rectangle 134"/>
          <p:cNvSpPr/>
          <p:nvPr/>
        </p:nvSpPr>
        <p:spPr>
          <a:xfrm>
            <a:off x="1468918" y="413178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6" name="Rectangle 135"/>
          <p:cNvSpPr/>
          <p:nvPr/>
        </p:nvSpPr>
        <p:spPr>
          <a:xfrm>
            <a:off x="1502881" y="413178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7" name="Rectangle 136"/>
          <p:cNvSpPr/>
          <p:nvPr/>
        </p:nvSpPr>
        <p:spPr>
          <a:xfrm>
            <a:off x="1570808" y="413178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8" name="Rectangle 137"/>
          <p:cNvSpPr/>
          <p:nvPr/>
        </p:nvSpPr>
        <p:spPr>
          <a:xfrm>
            <a:off x="1808552" y="413178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9" name="Rectangle 138"/>
          <p:cNvSpPr/>
          <p:nvPr/>
        </p:nvSpPr>
        <p:spPr>
          <a:xfrm>
            <a:off x="1876479" y="413178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0" name="Rectangle 139"/>
          <p:cNvSpPr/>
          <p:nvPr/>
        </p:nvSpPr>
        <p:spPr>
          <a:xfrm>
            <a:off x="1910442" y="413178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1" name="Rectangle 140"/>
          <p:cNvSpPr/>
          <p:nvPr/>
        </p:nvSpPr>
        <p:spPr>
          <a:xfrm>
            <a:off x="1978369" y="413178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2" name="Rectangle 141"/>
          <p:cNvSpPr/>
          <p:nvPr/>
        </p:nvSpPr>
        <p:spPr>
          <a:xfrm>
            <a:off x="2012333" y="4131781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3" name="Rectangle 142"/>
          <p:cNvSpPr/>
          <p:nvPr/>
        </p:nvSpPr>
        <p:spPr>
          <a:xfrm>
            <a:off x="1367028" y="416574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4" name="Rectangle 143"/>
          <p:cNvSpPr/>
          <p:nvPr/>
        </p:nvSpPr>
        <p:spPr>
          <a:xfrm>
            <a:off x="1502881" y="416574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5" name="Rectangle 144"/>
          <p:cNvSpPr/>
          <p:nvPr/>
        </p:nvSpPr>
        <p:spPr>
          <a:xfrm>
            <a:off x="1536845" y="416574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6" name="Rectangle 145"/>
          <p:cNvSpPr/>
          <p:nvPr/>
        </p:nvSpPr>
        <p:spPr>
          <a:xfrm>
            <a:off x="1570808" y="416574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7" name="Rectangle 146"/>
          <p:cNvSpPr/>
          <p:nvPr/>
        </p:nvSpPr>
        <p:spPr>
          <a:xfrm>
            <a:off x="1706662" y="416574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8" name="Rectangle 147"/>
          <p:cNvSpPr/>
          <p:nvPr/>
        </p:nvSpPr>
        <p:spPr>
          <a:xfrm>
            <a:off x="1740625" y="416574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9" name="Rectangle 148"/>
          <p:cNvSpPr/>
          <p:nvPr/>
        </p:nvSpPr>
        <p:spPr>
          <a:xfrm>
            <a:off x="1944406" y="416574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0" name="Rectangle 149"/>
          <p:cNvSpPr/>
          <p:nvPr/>
        </p:nvSpPr>
        <p:spPr>
          <a:xfrm>
            <a:off x="2012333" y="416574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1" name="Rectangle 150"/>
          <p:cNvSpPr/>
          <p:nvPr/>
        </p:nvSpPr>
        <p:spPr>
          <a:xfrm>
            <a:off x="1400991" y="419970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2" name="Rectangle 151"/>
          <p:cNvSpPr/>
          <p:nvPr/>
        </p:nvSpPr>
        <p:spPr>
          <a:xfrm>
            <a:off x="1434954" y="419970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3" name="Rectangle 152"/>
          <p:cNvSpPr/>
          <p:nvPr/>
        </p:nvSpPr>
        <p:spPr>
          <a:xfrm>
            <a:off x="1468918" y="419970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4" name="Rectangle 153"/>
          <p:cNvSpPr/>
          <p:nvPr/>
        </p:nvSpPr>
        <p:spPr>
          <a:xfrm>
            <a:off x="1536845" y="419970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5" name="Rectangle 154"/>
          <p:cNvSpPr/>
          <p:nvPr/>
        </p:nvSpPr>
        <p:spPr>
          <a:xfrm>
            <a:off x="1638735" y="419970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6" name="Rectangle 155"/>
          <p:cNvSpPr/>
          <p:nvPr/>
        </p:nvSpPr>
        <p:spPr>
          <a:xfrm>
            <a:off x="1706662" y="419970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7" name="Rectangle 156"/>
          <p:cNvSpPr/>
          <p:nvPr/>
        </p:nvSpPr>
        <p:spPr>
          <a:xfrm>
            <a:off x="1842516" y="419970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8" name="Rectangle 157"/>
          <p:cNvSpPr/>
          <p:nvPr/>
        </p:nvSpPr>
        <p:spPr>
          <a:xfrm>
            <a:off x="1910442" y="419970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9" name="Rectangle 158"/>
          <p:cNvSpPr/>
          <p:nvPr/>
        </p:nvSpPr>
        <p:spPr>
          <a:xfrm>
            <a:off x="1944406" y="419970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0" name="Rectangle 159"/>
          <p:cNvSpPr/>
          <p:nvPr/>
        </p:nvSpPr>
        <p:spPr>
          <a:xfrm>
            <a:off x="2046296" y="419970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1" name="Rectangle 160"/>
          <p:cNvSpPr/>
          <p:nvPr/>
        </p:nvSpPr>
        <p:spPr>
          <a:xfrm>
            <a:off x="1367028" y="423367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2" name="Rectangle 161"/>
          <p:cNvSpPr/>
          <p:nvPr/>
        </p:nvSpPr>
        <p:spPr>
          <a:xfrm>
            <a:off x="1400991" y="423367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3" name="Rectangle 162"/>
          <p:cNvSpPr/>
          <p:nvPr/>
        </p:nvSpPr>
        <p:spPr>
          <a:xfrm>
            <a:off x="1434954" y="423367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4" name="Rectangle 163"/>
          <p:cNvSpPr/>
          <p:nvPr/>
        </p:nvSpPr>
        <p:spPr>
          <a:xfrm>
            <a:off x="1468918" y="423367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5" name="Rectangle 164"/>
          <p:cNvSpPr/>
          <p:nvPr/>
        </p:nvSpPr>
        <p:spPr>
          <a:xfrm>
            <a:off x="1502881" y="423367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6" name="Rectangle 165"/>
          <p:cNvSpPr/>
          <p:nvPr/>
        </p:nvSpPr>
        <p:spPr>
          <a:xfrm>
            <a:off x="1536845" y="423367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7" name="Rectangle 166"/>
          <p:cNvSpPr/>
          <p:nvPr/>
        </p:nvSpPr>
        <p:spPr>
          <a:xfrm>
            <a:off x="1570808" y="423367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8" name="Rectangle 167"/>
          <p:cNvSpPr/>
          <p:nvPr/>
        </p:nvSpPr>
        <p:spPr>
          <a:xfrm>
            <a:off x="1706662" y="423367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9" name="Rectangle 168"/>
          <p:cNvSpPr/>
          <p:nvPr/>
        </p:nvSpPr>
        <p:spPr>
          <a:xfrm>
            <a:off x="1740625" y="423367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0" name="Rectangle 169"/>
          <p:cNvSpPr/>
          <p:nvPr/>
        </p:nvSpPr>
        <p:spPr>
          <a:xfrm>
            <a:off x="1774589" y="423367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1" name="Rectangle 170"/>
          <p:cNvSpPr/>
          <p:nvPr/>
        </p:nvSpPr>
        <p:spPr>
          <a:xfrm>
            <a:off x="1944406" y="423367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2" name="Rectangle 171"/>
          <p:cNvSpPr/>
          <p:nvPr/>
        </p:nvSpPr>
        <p:spPr>
          <a:xfrm>
            <a:off x="1978369" y="423367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3" name="Rectangle 172"/>
          <p:cNvSpPr/>
          <p:nvPr/>
        </p:nvSpPr>
        <p:spPr>
          <a:xfrm>
            <a:off x="2012333" y="423367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4" name="Rectangle 173"/>
          <p:cNvSpPr/>
          <p:nvPr/>
        </p:nvSpPr>
        <p:spPr>
          <a:xfrm>
            <a:off x="1367028" y="426763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5" name="Rectangle 174"/>
          <p:cNvSpPr/>
          <p:nvPr/>
        </p:nvSpPr>
        <p:spPr>
          <a:xfrm>
            <a:off x="1570808" y="426763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6" name="Rectangle 175"/>
          <p:cNvSpPr/>
          <p:nvPr/>
        </p:nvSpPr>
        <p:spPr>
          <a:xfrm>
            <a:off x="1672698" y="426763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7" name="Rectangle 176"/>
          <p:cNvSpPr/>
          <p:nvPr/>
        </p:nvSpPr>
        <p:spPr>
          <a:xfrm>
            <a:off x="1740625" y="426763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8" name="Rectangle 177"/>
          <p:cNvSpPr/>
          <p:nvPr/>
        </p:nvSpPr>
        <p:spPr>
          <a:xfrm>
            <a:off x="1910442" y="426763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9" name="Rectangle 178"/>
          <p:cNvSpPr/>
          <p:nvPr/>
        </p:nvSpPr>
        <p:spPr>
          <a:xfrm>
            <a:off x="1978369" y="426763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0" name="Rectangle 179"/>
          <p:cNvSpPr/>
          <p:nvPr/>
        </p:nvSpPr>
        <p:spPr>
          <a:xfrm>
            <a:off x="1367028" y="430159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1" name="Rectangle 180"/>
          <p:cNvSpPr/>
          <p:nvPr/>
        </p:nvSpPr>
        <p:spPr>
          <a:xfrm>
            <a:off x="1434954" y="430159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2" name="Rectangle 181"/>
          <p:cNvSpPr/>
          <p:nvPr/>
        </p:nvSpPr>
        <p:spPr>
          <a:xfrm>
            <a:off x="1468918" y="430159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3" name="Rectangle 182"/>
          <p:cNvSpPr/>
          <p:nvPr/>
        </p:nvSpPr>
        <p:spPr>
          <a:xfrm>
            <a:off x="1502881" y="430159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4" name="Rectangle 183"/>
          <p:cNvSpPr/>
          <p:nvPr/>
        </p:nvSpPr>
        <p:spPr>
          <a:xfrm>
            <a:off x="1570808" y="430159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5" name="Rectangle 184"/>
          <p:cNvSpPr/>
          <p:nvPr/>
        </p:nvSpPr>
        <p:spPr>
          <a:xfrm>
            <a:off x="1604772" y="430159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6" name="Rectangle 185"/>
          <p:cNvSpPr/>
          <p:nvPr/>
        </p:nvSpPr>
        <p:spPr>
          <a:xfrm>
            <a:off x="1638735" y="430159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7" name="Rectangle 186"/>
          <p:cNvSpPr/>
          <p:nvPr/>
        </p:nvSpPr>
        <p:spPr>
          <a:xfrm>
            <a:off x="1740625" y="430159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8" name="Rectangle 187"/>
          <p:cNvSpPr/>
          <p:nvPr/>
        </p:nvSpPr>
        <p:spPr>
          <a:xfrm>
            <a:off x="1808552" y="430159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9" name="Rectangle 188"/>
          <p:cNvSpPr/>
          <p:nvPr/>
        </p:nvSpPr>
        <p:spPr>
          <a:xfrm>
            <a:off x="1944406" y="430159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0" name="Rectangle 189"/>
          <p:cNvSpPr/>
          <p:nvPr/>
        </p:nvSpPr>
        <p:spPr>
          <a:xfrm>
            <a:off x="2012333" y="4301598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1" name="Rectangle 190"/>
          <p:cNvSpPr/>
          <p:nvPr/>
        </p:nvSpPr>
        <p:spPr>
          <a:xfrm>
            <a:off x="1367028" y="433556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2" name="Rectangle 191"/>
          <p:cNvSpPr/>
          <p:nvPr/>
        </p:nvSpPr>
        <p:spPr>
          <a:xfrm>
            <a:off x="1434954" y="433556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3" name="Rectangle 192"/>
          <p:cNvSpPr/>
          <p:nvPr/>
        </p:nvSpPr>
        <p:spPr>
          <a:xfrm>
            <a:off x="1468918" y="433556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4" name="Rectangle 193"/>
          <p:cNvSpPr/>
          <p:nvPr/>
        </p:nvSpPr>
        <p:spPr>
          <a:xfrm>
            <a:off x="1502881" y="433556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5" name="Rectangle 194"/>
          <p:cNvSpPr/>
          <p:nvPr/>
        </p:nvSpPr>
        <p:spPr>
          <a:xfrm>
            <a:off x="1570808" y="433556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6" name="Rectangle 195"/>
          <p:cNvSpPr/>
          <p:nvPr/>
        </p:nvSpPr>
        <p:spPr>
          <a:xfrm>
            <a:off x="1604772" y="433556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7" name="Rectangle 196"/>
          <p:cNvSpPr/>
          <p:nvPr/>
        </p:nvSpPr>
        <p:spPr>
          <a:xfrm>
            <a:off x="1672698" y="433556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8" name="Rectangle 197"/>
          <p:cNvSpPr/>
          <p:nvPr/>
        </p:nvSpPr>
        <p:spPr>
          <a:xfrm>
            <a:off x="1740625" y="433556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9" name="Rectangle 198"/>
          <p:cNvSpPr/>
          <p:nvPr/>
        </p:nvSpPr>
        <p:spPr>
          <a:xfrm>
            <a:off x="1944406" y="433556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0" name="Rectangle 199"/>
          <p:cNvSpPr/>
          <p:nvPr/>
        </p:nvSpPr>
        <p:spPr>
          <a:xfrm>
            <a:off x="1978369" y="433556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1" name="Rectangle 200"/>
          <p:cNvSpPr/>
          <p:nvPr/>
        </p:nvSpPr>
        <p:spPr>
          <a:xfrm>
            <a:off x="2046296" y="433556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2" name="Rectangle 201"/>
          <p:cNvSpPr/>
          <p:nvPr/>
        </p:nvSpPr>
        <p:spPr>
          <a:xfrm>
            <a:off x="1367028" y="436952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3" name="Rectangle 202"/>
          <p:cNvSpPr/>
          <p:nvPr/>
        </p:nvSpPr>
        <p:spPr>
          <a:xfrm>
            <a:off x="1434954" y="436952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4" name="Rectangle 203"/>
          <p:cNvSpPr/>
          <p:nvPr/>
        </p:nvSpPr>
        <p:spPr>
          <a:xfrm>
            <a:off x="1468918" y="436952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5" name="Rectangle 204"/>
          <p:cNvSpPr/>
          <p:nvPr/>
        </p:nvSpPr>
        <p:spPr>
          <a:xfrm>
            <a:off x="1502881" y="436952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6" name="Rectangle 205"/>
          <p:cNvSpPr/>
          <p:nvPr/>
        </p:nvSpPr>
        <p:spPr>
          <a:xfrm>
            <a:off x="1570808" y="436952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7" name="Rectangle 206"/>
          <p:cNvSpPr/>
          <p:nvPr/>
        </p:nvSpPr>
        <p:spPr>
          <a:xfrm>
            <a:off x="1604772" y="436952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8" name="Rectangle 207"/>
          <p:cNvSpPr/>
          <p:nvPr/>
        </p:nvSpPr>
        <p:spPr>
          <a:xfrm>
            <a:off x="1638735" y="436952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9" name="Rectangle 208"/>
          <p:cNvSpPr/>
          <p:nvPr/>
        </p:nvSpPr>
        <p:spPr>
          <a:xfrm>
            <a:off x="1842516" y="436952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0" name="Rectangle 209"/>
          <p:cNvSpPr/>
          <p:nvPr/>
        </p:nvSpPr>
        <p:spPr>
          <a:xfrm>
            <a:off x="1910442" y="436952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1" name="Rectangle 210"/>
          <p:cNvSpPr/>
          <p:nvPr/>
        </p:nvSpPr>
        <p:spPr>
          <a:xfrm>
            <a:off x="1944406" y="4369525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2" name="Rectangle 211"/>
          <p:cNvSpPr/>
          <p:nvPr/>
        </p:nvSpPr>
        <p:spPr>
          <a:xfrm>
            <a:off x="1367028" y="4403489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3" name="Rectangle 212"/>
          <p:cNvSpPr/>
          <p:nvPr/>
        </p:nvSpPr>
        <p:spPr>
          <a:xfrm>
            <a:off x="1570808" y="4403489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4" name="Rectangle 213"/>
          <p:cNvSpPr/>
          <p:nvPr/>
        </p:nvSpPr>
        <p:spPr>
          <a:xfrm>
            <a:off x="1604772" y="4403489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5" name="Rectangle 214"/>
          <p:cNvSpPr/>
          <p:nvPr/>
        </p:nvSpPr>
        <p:spPr>
          <a:xfrm>
            <a:off x="1706662" y="4403489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6" name="Rectangle 215"/>
          <p:cNvSpPr/>
          <p:nvPr/>
        </p:nvSpPr>
        <p:spPr>
          <a:xfrm>
            <a:off x="1842516" y="4403489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7" name="Rectangle 216"/>
          <p:cNvSpPr/>
          <p:nvPr/>
        </p:nvSpPr>
        <p:spPr>
          <a:xfrm>
            <a:off x="1876479" y="4403489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8" name="Rectangle 217"/>
          <p:cNvSpPr/>
          <p:nvPr/>
        </p:nvSpPr>
        <p:spPr>
          <a:xfrm>
            <a:off x="1910442" y="4403489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9" name="Rectangle 218"/>
          <p:cNvSpPr/>
          <p:nvPr/>
        </p:nvSpPr>
        <p:spPr>
          <a:xfrm>
            <a:off x="1944406" y="4403489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0" name="Rectangle 219"/>
          <p:cNvSpPr/>
          <p:nvPr/>
        </p:nvSpPr>
        <p:spPr>
          <a:xfrm>
            <a:off x="2046296" y="4403489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1" name="Rectangle 220"/>
          <p:cNvSpPr/>
          <p:nvPr/>
        </p:nvSpPr>
        <p:spPr>
          <a:xfrm>
            <a:off x="1367028" y="443745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2" name="Rectangle 221"/>
          <p:cNvSpPr/>
          <p:nvPr/>
        </p:nvSpPr>
        <p:spPr>
          <a:xfrm>
            <a:off x="1400991" y="443745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3" name="Rectangle 222"/>
          <p:cNvSpPr/>
          <p:nvPr/>
        </p:nvSpPr>
        <p:spPr>
          <a:xfrm>
            <a:off x="1434954" y="443745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4" name="Rectangle 223"/>
          <p:cNvSpPr/>
          <p:nvPr/>
        </p:nvSpPr>
        <p:spPr>
          <a:xfrm>
            <a:off x="1468918" y="443745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5" name="Rectangle 224"/>
          <p:cNvSpPr/>
          <p:nvPr/>
        </p:nvSpPr>
        <p:spPr>
          <a:xfrm>
            <a:off x="1502881" y="443745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6" name="Rectangle 225"/>
          <p:cNvSpPr/>
          <p:nvPr/>
        </p:nvSpPr>
        <p:spPr>
          <a:xfrm>
            <a:off x="1536845" y="443745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7" name="Rectangle 226"/>
          <p:cNvSpPr/>
          <p:nvPr/>
        </p:nvSpPr>
        <p:spPr>
          <a:xfrm>
            <a:off x="1570808" y="443745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8" name="Rectangle 227"/>
          <p:cNvSpPr/>
          <p:nvPr/>
        </p:nvSpPr>
        <p:spPr>
          <a:xfrm>
            <a:off x="1604772" y="443745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9" name="Rectangle 228"/>
          <p:cNvSpPr/>
          <p:nvPr/>
        </p:nvSpPr>
        <p:spPr>
          <a:xfrm>
            <a:off x="1706662" y="443745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0" name="Rectangle 229"/>
          <p:cNvSpPr/>
          <p:nvPr/>
        </p:nvSpPr>
        <p:spPr>
          <a:xfrm>
            <a:off x="1774589" y="443745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1" name="Rectangle 230"/>
          <p:cNvSpPr/>
          <p:nvPr/>
        </p:nvSpPr>
        <p:spPr>
          <a:xfrm>
            <a:off x="1876479" y="443745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2" name="Rectangle 231"/>
          <p:cNvSpPr/>
          <p:nvPr/>
        </p:nvSpPr>
        <p:spPr>
          <a:xfrm>
            <a:off x="1910442" y="4437452"/>
            <a:ext cx="35792" cy="35792"/>
          </a:xfrm>
          <a:prstGeom prst="rect">
            <a:avLst/>
          </a:prstGeom>
          <a:solidFill>
            <a:srgbClr val="04140C"/>
          </a:solidFill>
          <a:ln>
            <a:solidFill>
              <a:srgbClr val="0414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3" name="TextBox 232"/>
          <p:cNvSpPr txBox="1"/>
          <p:nvPr/>
        </p:nvSpPr>
        <p:spPr>
          <a:xfrm>
            <a:off x="932688" y="4599432"/>
            <a:ext cx="1581912" cy="38404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ctr">
              <a:defRPr sz="850" b="0">
                <a:solidFill>
                  <a:srgbClr val="66757F"/>
                </a:solidFill>
                <a:latin typeface="Aptos"/>
              </a:defRPr>
            </a:pPr>
            <a:r>
              <a:t>Ссылка в приложении, письме, SMS или push; в вебе — QR</a:t>
            </a:r>
          </a:p>
        </p:txBody>
      </p:sp>
      <p:sp>
        <p:nvSpPr>
          <p:cNvPr id="234" name="Rounded Rectangle 233"/>
          <p:cNvSpPr/>
          <p:nvPr/>
        </p:nvSpPr>
        <p:spPr>
          <a:xfrm>
            <a:off x="932688" y="5056632"/>
            <a:ext cx="1581912" cy="438912"/>
          </a:xfrm>
          <a:prstGeom prst="roundRect">
            <a:avLst>
              <a:gd name="adj" fmla="val 12000"/>
            </a:avLst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5" name="TextBox 234"/>
          <p:cNvSpPr txBox="1"/>
          <p:nvPr/>
        </p:nvSpPr>
        <p:spPr>
          <a:xfrm>
            <a:off x="932688" y="5129784"/>
            <a:ext cx="1581912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000" b="1">
                <a:solidFill>
                  <a:srgbClr val="04140C"/>
                </a:solidFill>
                <a:latin typeface="Aptos"/>
              </a:defRPr>
            </a:pPr>
            <a:r>
              <a:t>Открыть ссылку</a:t>
            </a:r>
          </a:p>
        </p:txBody>
      </p:sp>
      <p:sp>
        <p:nvSpPr>
          <p:cNvPr id="236" name="Rounded Rectangle 235"/>
          <p:cNvSpPr/>
          <p:nvPr/>
        </p:nvSpPr>
        <p:spPr>
          <a:xfrm>
            <a:off x="3502152" y="2240280"/>
            <a:ext cx="2130552" cy="3611880"/>
          </a:xfrm>
          <a:prstGeom prst="roundRect">
            <a:avLst>
              <a:gd name="adj" fmla="val 12000"/>
            </a:avLst>
          </a:prstGeom>
          <a:solidFill>
            <a:srgbClr val="050607"/>
          </a:solidFill>
          <a:ln>
            <a:solidFill>
              <a:srgbClr val="354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7" name="Rounded Rectangle 236"/>
          <p:cNvSpPr/>
          <p:nvPr/>
        </p:nvSpPr>
        <p:spPr>
          <a:xfrm>
            <a:off x="3593592" y="2395728"/>
            <a:ext cx="1947672" cy="3300984"/>
          </a:xfrm>
          <a:prstGeom prst="roundRect">
            <a:avLst>
              <a:gd name="adj" fmla="val 12000"/>
            </a:avLst>
          </a:prstGeom>
          <a:solidFill>
            <a:srgbClr val="F5F7F8"/>
          </a:solidFill>
          <a:ln>
            <a:solidFill>
              <a:srgbClr val="F5F7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8" name="Rounded Rectangle 237"/>
          <p:cNvSpPr/>
          <p:nvPr/>
        </p:nvSpPr>
        <p:spPr>
          <a:xfrm>
            <a:off x="4269150" y="2304288"/>
            <a:ext cx="596554" cy="54864"/>
          </a:xfrm>
          <a:prstGeom prst="roundRect">
            <a:avLst>
              <a:gd name="adj" fmla="val 12000"/>
            </a:avLst>
          </a:prstGeom>
          <a:solidFill>
            <a:srgbClr val="263139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9" name="TextBox 238"/>
          <p:cNvSpPr txBox="1"/>
          <p:nvPr/>
        </p:nvSpPr>
        <p:spPr>
          <a:xfrm>
            <a:off x="3758184" y="2587752"/>
            <a:ext cx="1618488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900" b="1">
                <a:solidFill>
                  <a:srgbClr val="4A5861"/>
                </a:solidFill>
                <a:latin typeface="Aptos"/>
              </a:defRPr>
            </a:pPr>
            <a:r>
              <a:t>БАНК</a:t>
            </a:r>
          </a:p>
        </p:txBody>
      </p:sp>
      <p:sp>
        <p:nvSpPr>
          <p:cNvPr id="240" name="TextBox 239"/>
          <p:cNvSpPr txBox="1"/>
          <p:nvPr/>
        </p:nvSpPr>
        <p:spPr>
          <a:xfrm>
            <a:off x="3758184" y="3081528"/>
            <a:ext cx="1618488" cy="65836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ctr">
              <a:defRPr sz="1300" b="1">
                <a:solidFill>
                  <a:srgbClr val="10161B"/>
                </a:solidFill>
                <a:latin typeface="Aptos Display"/>
              </a:defRPr>
            </a:pPr>
            <a:r>
              <a:t>Подписка</a:t>
            </a:r>
            <a:br/>
            <a:r>
              <a:t>по тарифу</a:t>
            </a:r>
          </a:p>
        </p:txBody>
      </p:sp>
      <p:sp>
        <p:nvSpPr>
          <p:cNvPr id="241" name="TextBox 240"/>
          <p:cNvSpPr txBox="1"/>
          <p:nvPr/>
        </p:nvSpPr>
        <p:spPr>
          <a:xfrm>
            <a:off x="3776472" y="4389120"/>
            <a:ext cx="1581912" cy="38404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ctr">
              <a:defRPr sz="850" b="0">
                <a:solidFill>
                  <a:srgbClr val="66757F"/>
                </a:solidFill>
                <a:latin typeface="Aptos"/>
              </a:defRPr>
            </a:pPr>
            <a:r>
              <a:t>Получатель · сумма · периодичность</a:t>
            </a:r>
          </a:p>
        </p:txBody>
      </p:sp>
      <p:sp>
        <p:nvSpPr>
          <p:cNvPr id="242" name="Rounded Rectangle 241"/>
          <p:cNvSpPr/>
          <p:nvPr/>
        </p:nvSpPr>
        <p:spPr>
          <a:xfrm>
            <a:off x="3776472" y="5056632"/>
            <a:ext cx="1581912" cy="438912"/>
          </a:xfrm>
          <a:prstGeom prst="roundRect">
            <a:avLst>
              <a:gd name="adj" fmla="val 12000"/>
            </a:avLst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3" name="TextBox 242"/>
          <p:cNvSpPr txBox="1"/>
          <p:nvPr/>
        </p:nvSpPr>
        <p:spPr>
          <a:xfrm>
            <a:off x="3776472" y="5129784"/>
            <a:ext cx="1581912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000" b="1">
                <a:solidFill>
                  <a:srgbClr val="04140C"/>
                </a:solidFill>
                <a:latin typeface="Aptos"/>
              </a:defRPr>
            </a:pPr>
            <a:r>
              <a:t>Продолжить</a:t>
            </a:r>
          </a:p>
        </p:txBody>
      </p:sp>
      <p:sp>
        <p:nvSpPr>
          <p:cNvPr id="244" name="Rounded Rectangle 243"/>
          <p:cNvSpPr/>
          <p:nvPr/>
        </p:nvSpPr>
        <p:spPr>
          <a:xfrm>
            <a:off x="6345936" y="2240280"/>
            <a:ext cx="2130552" cy="3611880"/>
          </a:xfrm>
          <a:prstGeom prst="roundRect">
            <a:avLst>
              <a:gd name="adj" fmla="val 12000"/>
            </a:avLst>
          </a:prstGeom>
          <a:solidFill>
            <a:srgbClr val="050607"/>
          </a:solidFill>
          <a:ln>
            <a:solidFill>
              <a:srgbClr val="354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5" name="Rounded Rectangle 244"/>
          <p:cNvSpPr/>
          <p:nvPr/>
        </p:nvSpPr>
        <p:spPr>
          <a:xfrm>
            <a:off x="6437376" y="2395728"/>
            <a:ext cx="1947672" cy="3300984"/>
          </a:xfrm>
          <a:prstGeom prst="roundRect">
            <a:avLst>
              <a:gd name="adj" fmla="val 12000"/>
            </a:avLst>
          </a:prstGeom>
          <a:solidFill>
            <a:srgbClr val="F5F7F8"/>
          </a:solidFill>
          <a:ln>
            <a:solidFill>
              <a:srgbClr val="F5F7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6" name="Rounded Rectangle 245"/>
          <p:cNvSpPr/>
          <p:nvPr/>
        </p:nvSpPr>
        <p:spPr>
          <a:xfrm>
            <a:off x="7112934" y="2304288"/>
            <a:ext cx="596554" cy="54864"/>
          </a:xfrm>
          <a:prstGeom prst="roundRect">
            <a:avLst>
              <a:gd name="adj" fmla="val 12000"/>
            </a:avLst>
          </a:prstGeom>
          <a:solidFill>
            <a:srgbClr val="263139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7" name="TextBox 246"/>
          <p:cNvSpPr txBox="1"/>
          <p:nvPr/>
        </p:nvSpPr>
        <p:spPr>
          <a:xfrm>
            <a:off x="6601968" y="2587752"/>
            <a:ext cx="1618488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900" b="1">
                <a:solidFill>
                  <a:srgbClr val="4A5861"/>
                </a:solidFill>
                <a:latin typeface="Aptos"/>
              </a:defRPr>
            </a:pPr>
            <a:r>
              <a:t>БАНК</a:t>
            </a:r>
          </a:p>
        </p:txBody>
      </p:sp>
      <p:sp>
        <p:nvSpPr>
          <p:cNvPr id="248" name="TextBox 247"/>
          <p:cNvSpPr txBox="1"/>
          <p:nvPr/>
        </p:nvSpPr>
        <p:spPr>
          <a:xfrm>
            <a:off x="6601968" y="3081528"/>
            <a:ext cx="1618488" cy="65836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ctr">
              <a:defRPr sz="1300" b="1">
                <a:solidFill>
                  <a:srgbClr val="10161B"/>
                </a:solidFill>
                <a:latin typeface="Aptos Display"/>
              </a:defRPr>
            </a:pPr>
            <a:r>
              <a:t>Подтвердите согласие</a:t>
            </a:r>
          </a:p>
        </p:txBody>
      </p:sp>
      <p:sp>
        <p:nvSpPr>
          <p:cNvPr id="249" name="TextBox 248"/>
          <p:cNvSpPr txBox="1"/>
          <p:nvPr/>
        </p:nvSpPr>
        <p:spPr>
          <a:xfrm>
            <a:off x="6620256" y="4389120"/>
            <a:ext cx="1581912" cy="38404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ctr">
              <a:defRPr sz="850" b="0">
                <a:solidFill>
                  <a:srgbClr val="66757F"/>
                </a:solidFill>
                <a:latin typeface="Aptos"/>
              </a:defRPr>
            </a:pPr>
            <a:r>
              <a:t>Банк покажет условия регулярного платежа</a:t>
            </a:r>
          </a:p>
        </p:txBody>
      </p:sp>
      <p:sp>
        <p:nvSpPr>
          <p:cNvPr id="250" name="Rounded Rectangle 249"/>
          <p:cNvSpPr/>
          <p:nvPr/>
        </p:nvSpPr>
        <p:spPr>
          <a:xfrm>
            <a:off x="6620256" y="5056632"/>
            <a:ext cx="1581912" cy="438912"/>
          </a:xfrm>
          <a:prstGeom prst="roundRect">
            <a:avLst>
              <a:gd name="adj" fmla="val 12000"/>
            </a:avLst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1" name="TextBox 250"/>
          <p:cNvSpPr txBox="1"/>
          <p:nvPr/>
        </p:nvSpPr>
        <p:spPr>
          <a:xfrm>
            <a:off x="6620256" y="5129784"/>
            <a:ext cx="1581912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000" b="1">
                <a:solidFill>
                  <a:srgbClr val="04140C"/>
                </a:solidFill>
                <a:latin typeface="Aptos"/>
              </a:defRPr>
            </a:pPr>
            <a:r>
              <a:t>Подтвердить</a:t>
            </a:r>
          </a:p>
        </p:txBody>
      </p:sp>
      <p:sp>
        <p:nvSpPr>
          <p:cNvPr id="252" name="Rounded Rectangle 251"/>
          <p:cNvSpPr/>
          <p:nvPr/>
        </p:nvSpPr>
        <p:spPr>
          <a:xfrm>
            <a:off x="9189720" y="2240280"/>
            <a:ext cx="2130552" cy="3611880"/>
          </a:xfrm>
          <a:prstGeom prst="roundRect">
            <a:avLst>
              <a:gd name="adj" fmla="val 12000"/>
            </a:avLst>
          </a:prstGeom>
          <a:solidFill>
            <a:srgbClr val="050607"/>
          </a:solidFill>
          <a:ln>
            <a:solidFill>
              <a:srgbClr val="354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3" name="Rounded Rectangle 252"/>
          <p:cNvSpPr/>
          <p:nvPr/>
        </p:nvSpPr>
        <p:spPr>
          <a:xfrm>
            <a:off x="9281160" y="2395728"/>
            <a:ext cx="1947672" cy="3300984"/>
          </a:xfrm>
          <a:prstGeom prst="roundRect">
            <a:avLst>
              <a:gd name="adj" fmla="val 12000"/>
            </a:avLst>
          </a:prstGeom>
          <a:solidFill>
            <a:srgbClr val="F5F7F8"/>
          </a:solidFill>
          <a:ln>
            <a:solidFill>
              <a:srgbClr val="F5F7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4" name="Rounded Rectangle 253"/>
          <p:cNvSpPr/>
          <p:nvPr/>
        </p:nvSpPr>
        <p:spPr>
          <a:xfrm>
            <a:off x="9956718" y="2304288"/>
            <a:ext cx="596554" cy="54864"/>
          </a:xfrm>
          <a:prstGeom prst="roundRect">
            <a:avLst>
              <a:gd name="adj" fmla="val 12000"/>
            </a:avLst>
          </a:prstGeom>
          <a:solidFill>
            <a:srgbClr val="263139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5" name="TextBox 254"/>
          <p:cNvSpPr txBox="1"/>
          <p:nvPr/>
        </p:nvSpPr>
        <p:spPr>
          <a:xfrm>
            <a:off x="9445752" y="2587752"/>
            <a:ext cx="1618488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900" b="1">
                <a:solidFill>
                  <a:srgbClr val="4A5861"/>
                </a:solidFill>
                <a:latin typeface="Aptos"/>
              </a:defRPr>
            </a:pPr>
            <a:r>
              <a:t>БАНК</a:t>
            </a:r>
          </a:p>
        </p:txBody>
      </p:sp>
      <p:sp>
        <p:nvSpPr>
          <p:cNvPr id="256" name="Oval 255"/>
          <p:cNvSpPr/>
          <p:nvPr/>
        </p:nvSpPr>
        <p:spPr>
          <a:xfrm>
            <a:off x="9989820" y="3273552"/>
            <a:ext cx="530352" cy="530352"/>
          </a:xfrm>
          <a:prstGeom prst="ellipse">
            <a:avLst/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7" name="TextBox 256"/>
          <p:cNvSpPr txBox="1"/>
          <p:nvPr/>
        </p:nvSpPr>
        <p:spPr>
          <a:xfrm>
            <a:off x="9989820" y="3291840"/>
            <a:ext cx="530352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2500" b="1">
                <a:solidFill>
                  <a:srgbClr val="04140C"/>
                </a:solidFill>
                <a:latin typeface="Aptos"/>
              </a:defRPr>
            </a:pPr>
            <a:r>
              <a:t>✓</a:t>
            </a:r>
          </a:p>
        </p:txBody>
      </p:sp>
      <p:sp>
        <p:nvSpPr>
          <p:cNvPr id="258" name="TextBox 257"/>
          <p:cNvSpPr txBox="1"/>
          <p:nvPr/>
        </p:nvSpPr>
        <p:spPr>
          <a:xfrm>
            <a:off x="9445752" y="3858768"/>
            <a:ext cx="1618488" cy="65836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ctr">
              <a:defRPr sz="1300" b="1">
                <a:solidFill>
                  <a:srgbClr val="10161B"/>
                </a:solidFill>
                <a:latin typeface="Aptos Display"/>
              </a:defRPr>
            </a:pPr>
            <a:r>
              <a:t>Подписка активна</a:t>
            </a:r>
          </a:p>
        </p:txBody>
      </p:sp>
      <p:sp>
        <p:nvSpPr>
          <p:cNvPr id="259" name="TextBox 258"/>
          <p:cNvSpPr txBox="1"/>
          <p:nvPr/>
        </p:nvSpPr>
        <p:spPr>
          <a:xfrm>
            <a:off x="9464040" y="4389120"/>
            <a:ext cx="1581912" cy="384048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ctr">
              <a:defRPr sz="850" b="0">
                <a:solidFill>
                  <a:srgbClr val="66757F"/>
                </a:solidFill>
                <a:latin typeface="Aptos"/>
              </a:defRPr>
            </a:pPr>
            <a:r>
              <a:t>Следующая оплата пройдёт по расписанию</a:t>
            </a:r>
          </a:p>
        </p:txBody>
      </p:sp>
      <p:sp>
        <p:nvSpPr>
          <p:cNvPr id="260" name="Rounded Rectangle 259"/>
          <p:cNvSpPr/>
          <p:nvPr/>
        </p:nvSpPr>
        <p:spPr>
          <a:xfrm>
            <a:off x="9464040" y="5056632"/>
            <a:ext cx="1581912" cy="438912"/>
          </a:xfrm>
          <a:prstGeom prst="roundRect">
            <a:avLst>
              <a:gd name="adj" fmla="val 12000"/>
            </a:avLst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1" name="TextBox 260"/>
          <p:cNvSpPr txBox="1"/>
          <p:nvPr/>
        </p:nvSpPr>
        <p:spPr>
          <a:xfrm>
            <a:off x="9464040" y="5129784"/>
            <a:ext cx="1581912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000" b="1">
                <a:solidFill>
                  <a:srgbClr val="04140C"/>
                </a:solidFill>
                <a:latin typeface="Aptos"/>
              </a:defRPr>
            </a:pPr>
            <a:r>
              <a:t>Готово</a:t>
            </a:r>
          </a:p>
        </p:txBody>
      </p:sp>
      <p:cxnSp>
        <p:nvCxnSpPr>
          <p:cNvPr id="262" name="Connector 261"/>
          <p:cNvCxnSpPr/>
          <p:nvPr/>
        </p:nvCxnSpPr>
        <p:spPr>
          <a:xfrm>
            <a:off x="3017520" y="3886200"/>
            <a:ext cx="347471" cy="0"/>
          </a:xfrm>
          <a:prstGeom prst="line">
            <a:avLst/>
          </a:prstGeom>
          <a:ln w="31750">
            <a:solidFill>
              <a:srgbClr val="12C2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3" name="TextBox 262"/>
          <p:cNvSpPr txBox="1"/>
          <p:nvPr/>
        </p:nvSpPr>
        <p:spPr>
          <a:xfrm>
            <a:off x="3127248" y="3675887"/>
            <a:ext cx="20116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defRPr sz="1900" b="1">
                <a:solidFill>
                  <a:srgbClr val="12C276"/>
                </a:solidFill>
                <a:latin typeface="Aptos"/>
              </a:defRPr>
            </a:pPr>
            <a:r>
              <a:t>›</a:t>
            </a:r>
          </a:p>
        </p:txBody>
      </p:sp>
      <p:cxnSp>
        <p:nvCxnSpPr>
          <p:cNvPr id="264" name="Connector 263"/>
          <p:cNvCxnSpPr/>
          <p:nvPr/>
        </p:nvCxnSpPr>
        <p:spPr>
          <a:xfrm>
            <a:off x="5861304" y="3886200"/>
            <a:ext cx="347472" cy="0"/>
          </a:xfrm>
          <a:prstGeom prst="line">
            <a:avLst/>
          </a:prstGeom>
          <a:ln w="31750">
            <a:solidFill>
              <a:srgbClr val="12C2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5" name="TextBox 264"/>
          <p:cNvSpPr txBox="1"/>
          <p:nvPr/>
        </p:nvSpPr>
        <p:spPr>
          <a:xfrm>
            <a:off x="5971032" y="3675887"/>
            <a:ext cx="20116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defRPr sz="1900" b="1">
                <a:solidFill>
                  <a:srgbClr val="12C276"/>
                </a:solidFill>
                <a:latin typeface="Aptos"/>
              </a:defRPr>
            </a:pPr>
            <a:r>
              <a:t>›</a:t>
            </a:r>
          </a:p>
        </p:txBody>
      </p:sp>
      <p:cxnSp>
        <p:nvCxnSpPr>
          <p:cNvPr id="266" name="Connector 265"/>
          <p:cNvCxnSpPr/>
          <p:nvPr/>
        </p:nvCxnSpPr>
        <p:spPr>
          <a:xfrm>
            <a:off x="8705088" y="3886200"/>
            <a:ext cx="347472" cy="0"/>
          </a:xfrm>
          <a:prstGeom prst="line">
            <a:avLst/>
          </a:prstGeom>
          <a:ln w="31750">
            <a:solidFill>
              <a:srgbClr val="12C2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7" name="TextBox 266"/>
          <p:cNvSpPr txBox="1"/>
          <p:nvPr/>
        </p:nvSpPr>
        <p:spPr>
          <a:xfrm>
            <a:off x="8814815" y="3675887"/>
            <a:ext cx="20116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defRPr sz="1900" b="1">
                <a:solidFill>
                  <a:srgbClr val="12C276"/>
                </a:solidFill>
                <a:latin typeface="Aptos"/>
              </a:defRPr>
            </a:pPr>
            <a:r>
              <a:t>›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47472"/>
            <a:ext cx="310896" cy="310896"/>
          </a:xfrm>
          <a:prstGeom prst="roundRect">
            <a:avLst>
              <a:gd name="adj" fmla="val 12000"/>
            </a:avLst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52044"/>
            <a:ext cx="31089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defRPr sz="1700" b="1">
                <a:solidFill>
                  <a:srgbClr val="04140C"/>
                </a:solidFill>
                <a:latin typeface="Aptos Display"/>
              </a:defRPr>
            </a:pPr>
            <a:r>
              <a:t>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5256" y="342900"/>
            <a:ext cx="77724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defRPr sz="1400" b="1">
                <a:solidFill>
                  <a:srgbClr val="E8EEF1"/>
                </a:solidFill>
                <a:latin typeface="Aptos Display"/>
              </a:defRPr>
            </a:pPr>
            <a:r>
              <a:t>BILL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7048" y="342900"/>
            <a:ext cx="50292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defRPr sz="1400" b="1">
                <a:solidFill>
                  <a:srgbClr val="12C276"/>
                </a:solidFill>
                <a:latin typeface="Aptos Display"/>
              </a:defRPr>
            </a:pPr>
            <a:r>
              <a:t>.SU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49640" y="347472"/>
            <a:ext cx="2834640" cy="27432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r">
              <a:defRPr sz="850" b="1">
                <a:solidFill>
                  <a:srgbClr val="B6C3CD"/>
                </a:solidFill>
                <a:latin typeface="Aptos"/>
              </a:defRPr>
            </a:pPr>
            <a:r>
              <a:t>ПОДКЛЮЧЕНИЕ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75720" y="338328"/>
            <a:ext cx="3200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defRPr sz="900" b="1">
                <a:solidFill>
                  <a:srgbClr val="12C276"/>
                </a:solidFill>
                <a:latin typeface="Aptos"/>
              </a:defRPr>
            </a:pPr>
            <a:r>
              <a:t>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868680"/>
            <a:ext cx="40233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1000" b="1">
                <a:solidFill>
                  <a:srgbClr val="12C276"/>
                </a:solidFill>
                <a:latin typeface="Aptos"/>
              </a:defRPr>
            </a:pPr>
            <a:r>
              <a:t>СЛЕДУЮЩИЙ ШАГ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124712"/>
            <a:ext cx="10972800" cy="77724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2800" b="1">
                <a:solidFill>
                  <a:srgbClr val="E8EEF1"/>
                </a:solidFill>
                <a:latin typeface="Aptos Display"/>
              </a:defRPr>
            </a:pPr>
            <a:r>
              <a:t>Проверим СБП-рекуррент на вашем сценарии регулярных платежей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2404872"/>
            <a:ext cx="2487168" cy="2395728"/>
          </a:xfrm>
          <a:prstGeom prst="roundRect">
            <a:avLst>
              <a:gd name="adj" fmla="val 12000"/>
            </a:avLst>
          </a:prstGeom>
          <a:solidFill>
            <a:srgbClr val="10161B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8096" y="2587752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1100" b="1">
                <a:solidFill>
                  <a:srgbClr val="12C276"/>
                </a:solidFill>
                <a:latin typeface="Aptos"/>
              </a:defRPr>
            </a:pPr>
            <a: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8096" y="2971800"/>
            <a:ext cx="2084832" cy="530352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400" b="1">
                <a:solidFill>
                  <a:srgbClr val="E8EEF1"/>
                </a:solidFill>
                <a:latin typeface="Aptos Display"/>
              </a:defRPr>
            </a:pPr>
            <a:r>
              <a:t>Разбор сценария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8096" y="3575304"/>
            <a:ext cx="2084832" cy="1042416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050" b="0">
                <a:solidFill>
                  <a:srgbClr val="B6C3CD"/>
                </a:solidFill>
                <a:latin typeface="Aptos"/>
              </a:defRPr>
            </a:pPr>
            <a:r>
              <a:t>Смотрим текущий путь продления, напоминания и роль поддержки.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337560" y="2404872"/>
            <a:ext cx="2487168" cy="2395728"/>
          </a:xfrm>
          <a:prstGeom prst="roundRect">
            <a:avLst>
              <a:gd name="adj" fmla="val 12000"/>
            </a:avLst>
          </a:prstGeom>
          <a:solidFill>
            <a:srgbClr val="10161B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538728" y="2587752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1100" b="1">
                <a:solidFill>
                  <a:srgbClr val="12C276"/>
                </a:solidFill>
                <a:latin typeface="Aptos"/>
              </a:defRPr>
            </a:pPr>
            <a: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38728" y="2971800"/>
            <a:ext cx="2084832" cy="530352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400" b="1">
                <a:solidFill>
                  <a:srgbClr val="E8EEF1"/>
                </a:solidFill>
                <a:latin typeface="Aptos Display"/>
              </a:defRPr>
            </a:pPr>
            <a:r>
              <a:t>Подключение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38728" y="3575304"/>
            <a:ext cx="2084832" cy="1042416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050" b="0">
                <a:solidFill>
                  <a:srgbClr val="B6C3CD"/>
                </a:solidFill>
                <a:latin typeface="Aptos"/>
              </a:defRPr>
            </a:pPr>
            <a:r>
              <a:t>Настраиваем технику, биллинг и платёжный сценарий BILL.SU.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08192" y="2404872"/>
            <a:ext cx="2487168" cy="2395728"/>
          </a:xfrm>
          <a:prstGeom prst="roundRect">
            <a:avLst>
              <a:gd name="adj" fmla="val 12000"/>
            </a:avLst>
          </a:prstGeom>
          <a:solidFill>
            <a:srgbClr val="10161B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09359" y="2587752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1100" b="1">
                <a:solidFill>
                  <a:srgbClr val="12C276"/>
                </a:solidFill>
                <a:latin typeface="Aptos"/>
              </a:defRPr>
            </a:pPr>
            <a: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09359" y="2971800"/>
            <a:ext cx="2084832" cy="530352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400" b="1">
                <a:solidFill>
                  <a:srgbClr val="E8EEF1"/>
                </a:solidFill>
                <a:latin typeface="Aptos Display"/>
              </a:defRPr>
            </a:pPr>
            <a:r>
              <a:t>Проверка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09359" y="3575304"/>
            <a:ext cx="2084832" cy="1042416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050" b="0">
                <a:solidFill>
                  <a:srgbClr val="B6C3CD"/>
                </a:solidFill>
                <a:latin typeface="Aptos"/>
              </a:defRPr>
            </a:pPr>
            <a:r>
              <a:t>Запускаем сценарий на выбранном потоке клиентов.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878824" y="2404872"/>
            <a:ext cx="2487168" cy="2395728"/>
          </a:xfrm>
          <a:prstGeom prst="roundRect">
            <a:avLst>
              <a:gd name="adj" fmla="val 12000"/>
            </a:avLst>
          </a:prstGeom>
          <a:solidFill>
            <a:srgbClr val="10161B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079992" y="2587752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1100" b="1">
                <a:solidFill>
                  <a:srgbClr val="12C276"/>
                </a:solidFill>
                <a:latin typeface="Aptos"/>
              </a:defRPr>
            </a:pPr>
            <a:r>
              <a:t>04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079992" y="2971800"/>
            <a:ext cx="2084832" cy="530352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400" b="1">
                <a:solidFill>
                  <a:srgbClr val="E8EEF1"/>
                </a:solidFill>
                <a:latin typeface="Aptos Display"/>
              </a:defRPr>
            </a:pPr>
            <a:r>
              <a:t>Расширение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79992" y="3575304"/>
            <a:ext cx="2084832" cy="1042416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050" b="0">
                <a:solidFill>
                  <a:srgbClr val="B6C3CD"/>
                </a:solidFill>
                <a:latin typeface="Aptos"/>
              </a:defRPr>
            </a:pPr>
            <a:r>
              <a:t>Масштабируем после проверки механики на реальных платежах.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66928" y="5138928"/>
            <a:ext cx="3977639" cy="841248"/>
          </a:xfrm>
          <a:prstGeom prst="roundRect">
            <a:avLst>
              <a:gd name="adj" fmla="val 12000"/>
            </a:avLst>
          </a:prstGeom>
          <a:solidFill>
            <a:srgbClr val="12C276"/>
          </a:solidFill>
          <a:ln>
            <a:solidFill>
              <a:srgbClr val="12C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41248" y="5340096"/>
            <a:ext cx="3520440" cy="438912"/>
          </a:xfrm>
          <a:prstGeom prst="rect">
            <a:avLst/>
          </a:prstGeom>
          <a:noFill/>
        </p:spPr>
        <p:txBody>
          <a:bodyPr wrap="square" lIns="0" rIns="0" tIns="0" bIns="0" anchor="ctr">
            <a:normAutofit/>
          </a:bodyPr>
          <a:lstStyle/>
          <a:p>
            <a:pPr algn="l">
              <a:defRPr sz="1500" b="1">
                <a:solidFill>
                  <a:srgbClr val="04140C"/>
                </a:solidFill>
                <a:latin typeface="Aptos Display"/>
              </a:defRPr>
            </a:pPr>
            <a:r>
              <a:t>Обсудить подключение BILL.SU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818888" y="5138928"/>
            <a:ext cx="6775704" cy="841248"/>
          </a:xfrm>
          <a:prstGeom prst="roundRect">
            <a:avLst>
              <a:gd name="adj" fmla="val 12000"/>
            </a:avLst>
          </a:prstGeom>
          <a:solidFill>
            <a:srgbClr val="141C22"/>
          </a:solidFill>
          <a:ln>
            <a:solidFill>
              <a:srgbClr val="2631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093208" y="5248656"/>
            <a:ext cx="27432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defRPr sz="850" b="1">
                <a:solidFill>
                  <a:srgbClr val="12C276"/>
                </a:solidFill>
                <a:latin typeface="Aptos"/>
              </a:defRPr>
            </a:pPr>
            <a:r>
              <a:t>КОНТАКТ ПО ПОДКЛЮЧЕНИЮ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93208" y="5477256"/>
            <a:ext cx="6263640" cy="329184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l">
              <a:defRPr sz="1400" b="1">
                <a:solidFill>
                  <a:srgbClr val="E8EEF1"/>
                </a:solidFill>
                <a:latin typeface="Aptos Display"/>
              </a:defRPr>
            </a:pPr>
            <a:r>
              <a:t>Дмитрий  ·  +7 925 438 3648  ·  dmitry.selivanov@bill.su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6928" y="6144768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 anchor="t">
            <a:normAutofit/>
          </a:bodyPr>
          <a:lstStyle/>
          <a:p>
            <a:pPr algn="ctr">
              <a:defRPr sz="1100" b="0">
                <a:solidFill>
                  <a:srgbClr val="B6C3CD"/>
                </a:solidFill>
                <a:latin typeface="Aptos"/>
              </a:defRPr>
            </a:pPr>
            <a:r>
              <a:t>Даём бизнесу возможность принимать регулярные платежи через СБП: ссылка, QR, согласие клиента и списания по расписанию. bill.su · подключение — до недели.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BILL.SU — СБП-рекуррент для подписочного B2B-бизнеса</dc:title>
  <dc:subject>Универсальная коммерческая презентация для B2B-компаний с регулярными платежами</dc:subject>
  <dc:creator>BILL.SU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